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4"/>
  </p:sldMasterIdLst>
  <p:notesMasterIdLst>
    <p:notesMasterId r:id="rId25"/>
  </p:notesMasterIdLst>
  <p:handoutMasterIdLst>
    <p:handoutMasterId r:id="rId26"/>
  </p:handoutMasterIdLst>
  <p:sldIdLst>
    <p:sldId id="340" r:id="rId5"/>
    <p:sldId id="333" r:id="rId6"/>
    <p:sldId id="258" r:id="rId7"/>
    <p:sldId id="273" r:id="rId8"/>
    <p:sldId id="338" r:id="rId9"/>
    <p:sldId id="318" r:id="rId10"/>
    <p:sldId id="353" r:id="rId11"/>
    <p:sldId id="351" r:id="rId12"/>
    <p:sldId id="292" r:id="rId13"/>
    <p:sldId id="296" r:id="rId14"/>
    <p:sldId id="304" r:id="rId15"/>
    <p:sldId id="348" r:id="rId16"/>
    <p:sldId id="349" r:id="rId17"/>
    <p:sldId id="350" r:id="rId18"/>
    <p:sldId id="352" r:id="rId19"/>
    <p:sldId id="354" r:id="rId20"/>
    <p:sldId id="358" r:id="rId21"/>
    <p:sldId id="355" r:id="rId22"/>
    <p:sldId id="356" r:id="rId23"/>
    <p:sldId id="35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6F6F6"/>
    <a:srgbClr val="000066"/>
    <a:srgbClr val="003399"/>
    <a:srgbClr val="96A8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5768" autoAdjust="0"/>
  </p:normalViewPr>
  <p:slideViewPr>
    <p:cSldViewPr>
      <p:cViewPr varScale="1">
        <p:scale>
          <a:sx n="91" d="100"/>
          <a:sy n="91" d="100"/>
        </p:scale>
        <p:origin x="5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25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12C3C-1ACA-4452-85D4-06C1874DA90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61BD3-4669-4566-A6C7-8902F8F87C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Twinkl" panose="02000000000000000000" pitchFamily="2" charset="0"/>
            </a:rPr>
            <a:t>To share information about what phonics is and how it is taught at Queen’s Park.</a:t>
          </a:r>
          <a:endParaRPr lang="en-US" sz="2400" dirty="0">
            <a:latin typeface="Twinkl" panose="02000000000000000000" pitchFamily="2" charset="0"/>
          </a:endParaRPr>
        </a:p>
      </dgm:t>
    </dgm:pt>
    <dgm:pt modelId="{F5B1A78F-9945-4AB2-A78F-AC960AE6025F}" type="parTrans" cxnId="{BFB511B3-FB75-4AB3-AC66-E6650BC1325F}">
      <dgm:prSet/>
      <dgm:spPr/>
      <dgm:t>
        <a:bodyPr/>
        <a:lstStyle/>
        <a:p>
          <a:endParaRPr lang="en-US"/>
        </a:p>
      </dgm:t>
    </dgm:pt>
    <dgm:pt modelId="{590539E5-7033-43A5-80BB-1048A41F9A0C}" type="sibTrans" cxnId="{BFB511B3-FB75-4AB3-AC66-E6650BC1325F}">
      <dgm:prSet/>
      <dgm:spPr/>
      <dgm:t>
        <a:bodyPr/>
        <a:lstStyle/>
        <a:p>
          <a:endParaRPr lang="en-US"/>
        </a:p>
      </dgm:t>
    </dgm:pt>
    <dgm:pt modelId="{AB29187D-8C6E-46C5-BAC9-39C625E86C3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Twinkl" panose="02000000000000000000" pitchFamily="2" charset="0"/>
            </a:rPr>
            <a:t>To teach the basics of phonics and some useful phonics terms</a:t>
          </a:r>
          <a:endParaRPr lang="en-US" dirty="0">
            <a:latin typeface="Twinkl" panose="02000000000000000000" pitchFamily="2" charset="0"/>
          </a:endParaRPr>
        </a:p>
      </dgm:t>
    </dgm:pt>
    <dgm:pt modelId="{A46E62D1-4314-4B53-AE49-2E84DAD159E1}" type="parTrans" cxnId="{2DFEE4B5-CBB4-4EF8-AAF3-9EE27DB49A1B}">
      <dgm:prSet/>
      <dgm:spPr/>
      <dgm:t>
        <a:bodyPr/>
        <a:lstStyle/>
        <a:p>
          <a:endParaRPr lang="en-US"/>
        </a:p>
      </dgm:t>
    </dgm:pt>
    <dgm:pt modelId="{570722B9-4A85-48AC-ABEB-E1DE74F45F79}" type="sibTrans" cxnId="{2DFEE4B5-CBB4-4EF8-AAF3-9EE27DB49A1B}">
      <dgm:prSet/>
      <dgm:spPr/>
      <dgm:t>
        <a:bodyPr/>
        <a:lstStyle/>
        <a:p>
          <a:endParaRPr lang="en-US"/>
        </a:p>
      </dgm:t>
    </dgm:pt>
    <dgm:pt modelId="{C2228B16-2402-466A-985B-E1B9EBECE11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Twinkl" panose="02000000000000000000" pitchFamily="2" charset="0"/>
            </a:rPr>
            <a:t>To give tips and suggestions about how you can support your child.</a:t>
          </a:r>
          <a:endParaRPr lang="en-US" dirty="0">
            <a:latin typeface="Twinkl" panose="02000000000000000000" pitchFamily="2" charset="0"/>
          </a:endParaRPr>
        </a:p>
      </dgm:t>
    </dgm:pt>
    <dgm:pt modelId="{957B4160-1914-489D-8CBA-1630789F1738}" type="parTrans" cxnId="{09BC97AC-FBD7-4E64-A45C-99E1AD46159D}">
      <dgm:prSet/>
      <dgm:spPr/>
      <dgm:t>
        <a:bodyPr/>
        <a:lstStyle/>
        <a:p>
          <a:endParaRPr lang="en-US"/>
        </a:p>
      </dgm:t>
    </dgm:pt>
    <dgm:pt modelId="{C61CE0F4-16EB-4068-A8A0-5DA1782C833B}" type="sibTrans" cxnId="{09BC97AC-FBD7-4E64-A45C-99E1AD46159D}">
      <dgm:prSet/>
      <dgm:spPr/>
      <dgm:t>
        <a:bodyPr/>
        <a:lstStyle/>
        <a:p>
          <a:endParaRPr lang="en-US"/>
        </a:p>
      </dgm:t>
    </dgm:pt>
    <dgm:pt modelId="{65B5EDCD-C3E0-4BF0-A804-C5927AF979E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Twinkl" panose="02000000000000000000" pitchFamily="2" charset="0"/>
            </a:rPr>
            <a:t>To provide an opportunity for questions.</a:t>
          </a:r>
          <a:endParaRPr lang="en-US" dirty="0">
            <a:latin typeface="Twinkl" panose="02000000000000000000" pitchFamily="2" charset="0"/>
          </a:endParaRPr>
        </a:p>
      </dgm:t>
    </dgm:pt>
    <dgm:pt modelId="{4FBE0A0F-BE86-4276-9EF2-F386FC378570}" type="parTrans" cxnId="{79776A0B-1486-4E11-A0C2-1A4942B31A0C}">
      <dgm:prSet/>
      <dgm:spPr/>
      <dgm:t>
        <a:bodyPr/>
        <a:lstStyle/>
        <a:p>
          <a:endParaRPr lang="en-US"/>
        </a:p>
      </dgm:t>
    </dgm:pt>
    <dgm:pt modelId="{BE09865B-BB7B-459B-9C8E-16EB202075B8}" type="sibTrans" cxnId="{79776A0B-1486-4E11-A0C2-1A4942B31A0C}">
      <dgm:prSet/>
      <dgm:spPr/>
      <dgm:t>
        <a:bodyPr/>
        <a:lstStyle/>
        <a:p>
          <a:endParaRPr lang="en-US"/>
        </a:p>
      </dgm:t>
    </dgm:pt>
    <dgm:pt modelId="{C3DF4561-2598-406B-A46F-9E205FBAE76D}" type="pres">
      <dgm:prSet presAssocID="{20A12C3C-1ACA-4452-85D4-06C1874DA90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40AC6D-E9AD-47BD-B486-E113B6EE0F82}" type="pres">
      <dgm:prSet presAssocID="{DF361BD3-4669-4566-A6C7-8902F8F87C27}" presName="compNode" presStyleCnt="0"/>
      <dgm:spPr/>
    </dgm:pt>
    <dgm:pt modelId="{09A4D710-7ECD-4457-A396-C693B4B96DEC}" type="pres">
      <dgm:prSet presAssocID="{DF361BD3-4669-4566-A6C7-8902F8F87C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A043781B-EC23-4926-BF63-EC7F293D5394}" type="pres">
      <dgm:prSet presAssocID="{DF361BD3-4669-4566-A6C7-8902F8F87C27}" presName="spaceRect" presStyleCnt="0"/>
      <dgm:spPr/>
    </dgm:pt>
    <dgm:pt modelId="{69870A28-37B2-4D6A-BD52-B016907FB26D}" type="pres">
      <dgm:prSet presAssocID="{DF361BD3-4669-4566-A6C7-8902F8F87C27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9D0537-2E0D-47C6-9247-79C89C3EFFAB}" type="pres">
      <dgm:prSet presAssocID="{590539E5-7033-43A5-80BB-1048A41F9A0C}" presName="sibTrans" presStyleCnt="0"/>
      <dgm:spPr/>
    </dgm:pt>
    <dgm:pt modelId="{4E504F4C-AFF0-483A-9CAB-9DB1A01E796E}" type="pres">
      <dgm:prSet presAssocID="{AB29187D-8C6E-46C5-BAC9-39C625E86C3B}" presName="compNode" presStyleCnt="0"/>
      <dgm:spPr/>
    </dgm:pt>
    <dgm:pt modelId="{49BFB022-247F-4155-8E9B-66066BCD55B1}" type="pres">
      <dgm:prSet presAssocID="{AB29187D-8C6E-46C5-BAC9-39C625E86C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45E491E-3BF3-4CFB-9519-DB5D8832C1EB}" type="pres">
      <dgm:prSet presAssocID="{AB29187D-8C6E-46C5-BAC9-39C625E86C3B}" presName="spaceRect" presStyleCnt="0"/>
      <dgm:spPr/>
    </dgm:pt>
    <dgm:pt modelId="{C569A6F4-CEC2-4323-BFB4-540032742CDD}" type="pres">
      <dgm:prSet presAssocID="{AB29187D-8C6E-46C5-BAC9-39C625E86C3B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68A0B39-8A9C-489A-8EBE-C3949289D429}" type="pres">
      <dgm:prSet presAssocID="{570722B9-4A85-48AC-ABEB-E1DE74F45F79}" presName="sibTrans" presStyleCnt="0"/>
      <dgm:spPr/>
    </dgm:pt>
    <dgm:pt modelId="{8CC06FB0-F82F-4953-B0B1-034F81EC6C47}" type="pres">
      <dgm:prSet presAssocID="{C2228B16-2402-466A-985B-E1B9EBECE116}" presName="compNode" presStyleCnt="0"/>
      <dgm:spPr/>
    </dgm:pt>
    <dgm:pt modelId="{F95F66BF-6BE3-423C-A710-166C466D90B2}" type="pres">
      <dgm:prSet presAssocID="{C2228B16-2402-466A-985B-E1B9EBECE11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5DC9DEA5-4187-48E2-8043-F43C4FC9C9A6}" type="pres">
      <dgm:prSet presAssocID="{C2228B16-2402-466A-985B-E1B9EBECE116}" presName="spaceRect" presStyleCnt="0"/>
      <dgm:spPr/>
    </dgm:pt>
    <dgm:pt modelId="{BD226BFA-1E61-4C5F-B132-D89AE1F700DB}" type="pres">
      <dgm:prSet presAssocID="{C2228B16-2402-466A-985B-E1B9EBECE11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72C0668-A1F4-43AC-84BB-CDD14A22385C}" type="pres">
      <dgm:prSet presAssocID="{C61CE0F4-16EB-4068-A8A0-5DA1782C833B}" presName="sibTrans" presStyleCnt="0"/>
      <dgm:spPr/>
    </dgm:pt>
    <dgm:pt modelId="{1DE70CE0-B858-44CB-8CE1-5CCE3A795B58}" type="pres">
      <dgm:prSet presAssocID="{65B5EDCD-C3E0-4BF0-A804-C5927AF979ED}" presName="compNode" presStyleCnt="0"/>
      <dgm:spPr/>
    </dgm:pt>
    <dgm:pt modelId="{561FDF97-EAEB-42EA-9B7E-F662F2B0A255}" type="pres">
      <dgm:prSet presAssocID="{65B5EDCD-C3E0-4BF0-A804-C5927AF979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2EFE33A-A7BF-4DF1-A298-9F88BFC0843F}" type="pres">
      <dgm:prSet presAssocID="{65B5EDCD-C3E0-4BF0-A804-C5927AF979ED}" presName="spaceRect" presStyleCnt="0"/>
      <dgm:spPr/>
    </dgm:pt>
    <dgm:pt modelId="{1AFC2CF0-19BF-4D47-B1CD-6D6B74F9086D}" type="pres">
      <dgm:prSet presAssocID="{65B5EDCD-C3E0-4BF0-A804-C5927AF979ED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0EBF16-0C3C-4619-B896-ABE9B9474EA3}" type="presOf" srcId="{AB29187D-8C6E-46C5-BAC9-39C625E86C3B}" destId="{C569A6F4-CEC2-4323-BFB4-540032742CDD}" srcOrd="0" destOrd="0" presId="urn:microsoft.com/office/officeart/2018/2/layout/IconLabelList"/>
    <dgm:cxn modelId="{54BEA643-689D-41D4-868F-DA0776B7006D}" type="presOf" srcId="{C2228B16-2402-466A-985B-E1B9EBECE116}" destId="{BD226BFA-1E61-4C5F-B132-D89AE1F700DB}" srcOrd="0" destOrd="0" presId="urn:microsoft.com/office/officeart/2018/2/layout/IconLabelList"/>
    <dgm:cxn modelId="{09BC97AC-FBD7-4E64-A45C-99E1AD46159D}" srcId="{20A12C3C-1ACA-4452-85D4-06C1874DA909}" destId="{C2228B16-2402-466A-985B-E1B9EBECE116}" srcOrd="2" destOrd="0" parTransId="{957B4160-1914-489D-8CBA-1630789F1738}" sibTransId="{C61CE0F4-16EB-4068-A8A0-5DA1782C833B}"/>
    <dgm:cxn modelId="{8660A14B-E930-4016-885B-90680532A3AB}" type="presOf" srcId="{65B5EDCD-C3E0-4BF0-A804-C5927AF979ED}" destId="{1AFC2CF0-19BF-4D47-B1CD-6D6B74F9086D}" srcOrd="0" destOrd="0" presId="urn:microsoft.com/office/officeart/2018/2/layout/IconLabelList"/>
    <dgm:cxn modelId="{79776A0B-1486-4E11-A0C2-1A4942B31A0C}" srcId="{20A12C3C-1ACA-4452-85D4-06C1874DA909}" destId="{65B5EDCD-C3E0-4BF0-A804-C5927AF979ED}" srcOrd="3" destOrd="0" parTransId="{4FBE0A0F-BE86-4276-9EF2-F386FC378570}" sibTransId="{BE09865B-BB7B-459B-9C8E-16EB202075B8}"/>
    <dgm:cxn modelId="{204490BC-FF08-469E-A38E-5D505EF5799C}" type="presOf" srcId="{20A12C3C-1ACA-4452-85D4-06C1874DA909}" destId="{C3DF4561-2598-406B-A46F-9E205FBAE76D}" srcOrd="0" destOrd="0" presId="urn:microsoft.com/office/officeart/2018/2/layout/IconLabelList"/>
    <dgm:cxn modelId="{2DFEE4B5-CBB4-4EF8-AAF3-9EE27DB49A1B}" srcId="{20A12C3C-1ACA-4452-85D4-06C1874DA909}" destId="{AB29187D-8C6E-46C5-BAC9-39C625E86C3B}" srcOrd="1" destOrd="0" parTransId="{A46E62D1-4314-4B53-AE49-2E84DAD159E1}" sibTransId="{570722B9-4A85-48AC-ABEB-E1DE74F45F79}"/>
    <dgm:cxn modelId="{922C1C23-A931-46B0-BE48-F9DE569EE9A1}" type="presOf" srcId="{DF361BD3-4669-4566-A6C7-8902F8F87C27}" destId="{69870A28-37B2-4D6A-BD52-B016907FB26D}" srcOrd="0" destOrd="0" presId="urn:microsoft.com/office/officeart/2018/2/layout/IconLabelList"/>
    <dgm:cxn modelId="{BFB511B3-FB75-4AB3-AC66-E6650BC1325F}" srcId="{20A12C3C-1ACA-4452-85D4-06C1874DA909}" destId="{DF361BD3-4669-4566-A6C7-8902F8F87C27}" srcOrd="0" destOrd="0" parTransId="{F5B1A78F-9945-4AB2-A78F-AC960AE6025F}" sibTransId="{590539E5-7033-43A5-80BB-1048A41F9A0C}"/>
    <dgm:cxn modelId="{7646EBFB-D954-4749-8EFF-EA928358AFF5}" type="presParOf" srcId="{C3DF4561-2598-406B-A46F-9E205FBAE76D}" destId="{4240AC6D-E9AD-47BD-B486-E113B6EE0F82}" srcOrd="0" destOrd="0" presId="urn:microsoft.com/office/officeart/2018/2/layout/IconLabelList"/>
    <dgm:cxn modelId="{63FE1358-190D-4C13-B946-F4D55E82C083}" type="presParOf" srcId="{4240AC6D-E9AD-47BD-B486-E113B6EE0F82}" destId="{09A4D710-7ECD-4457-A396-C693B4B96DEC}" srcOrd="0" destOrd="0" presId="urn:microsoft.com/office/officeart/2018/2/layout/IconLabelList"/>
    <dgm:cxn modelId="{B3FA4C0E-D601-4E5D-AA04-6624282C56C7}" type="presParOf" srcId="{4240AC6D-E9AD-47BD-B486-E113B6EE0F82}" destId="{A043781B-EC23-4926-BF63-EC7F293D5394}" srcOrd="1" destOrd="0" presId="urn:microsoft.com/office/officeart/2018/2/layout/IconLabelList"/>
    <dgm:cxn modelId="{8A61D6DA-A60B-4516-8BD5-2DE38DFF8E60}" type="presParOf" srcId="{4240AC6D-E9AD-47BD-B486-E113B6EE0F82}" destId="{69870A28-37B2-4D6A-BD52-B016907FB26D}" srcOrd="2" destOrd="0" presId="urn:microsoft.com/office/officeart/2018/2/layout/IconLabelList"/>
    <dgm:cxn modelId="{D3BF78EE-A0B0-4BB1-9AAC-EBE1E615806E}" type="presParOf" srcId="{C3DF4561-2598-406B-A46F-9E205FBAE76D}" destId="{5E9D0537-2E0D-47C6-9247-79C89C3EFFAB}" srcOrd="1" destOrd="0" presId="urn:microsoft.com/office/officeart/2018/2/layout/IconLabelList"/>
    <dgm:cxn modelId="{70135F41-5C00-4AF1-BE8B-89677E19C16B}" type="presParOf" srcId="{C3DF4561-2598-406B-A46F-9E205FBAE76D}" destId="{4E504F4C-AFF0-483A-9CAB-9DB1A01E796E}" srcOrd="2" destOrd="0" presId="urn:microsoft.com/office/officeart/2018/2/layout/IconLabelList"/>
    <dgm:cxn modelId="{27EF1D31-523F-47B9-8C30-E8947E6015CE}" type="presParOf" srcId="{4E504F4C-AFF0-483A-9CAB-9DB1A01E796E}" destId="{49BFB022-247F-4155-8E9B-66066BCD55B1}" srcOrd="0" destOrd="0" presId="urn:microsoft.com/office/officeart/2018/2/layout/IconLabelList"/>
    <dgm:cxn modelId="{FC56B658-13B8-4314-97C9-809480DB47AE}" type="presParOf" srcId="{4E504F4C-AFF0-483A-9CAB-9DB1A01E796E}" destId="{145E491E-3BF3-4CFB-9519-DB5D8832C1EB}" srcOrd="1" destOrd="0" presId="urn:microsoft.com/office/officeart/2018/2/layout/IconLabelList"/>
    <dgm:cxn modelId="{C50FD488-F8DD-4C95-A5FF-95507FC0AB89}" type="presParOf" srcId="{4E504F4C-AFF0-483A-9CAB-9DB1A01E796E}" destId="{C569A6F4-CEC2-4323-BFB4-540032742CDD}" srcOrd="2" destOrd="0" presId="urn:microsoft.com/office/officeart/2018/2/layout/IconLabelList"/>
    <dgm:cxn modelId="{BB207458-7123-4B3E-BC90-17527BF9CD2E}" type="presParOf" srcId="{C3DF4561-2598-406B-A46F-9E205FBAE76D}" destId="{E68A0B39-8A9C-489A-8EBE-C3949289D429}" srcOrd="3" destOrd="0" presId="urn:microsoft.com/office/officeart/2018/2/layout/IconLabelList"/>
    <dgm:cxn modelId="{A1FE6CF9-9D8F-457A-A7FA-5EBB011D8BE2}" type="presParOf" srcId="{C3DF4561-2598-406B-A46F-9E205FBAE76D}" destId="{8CC06FB0-F82F-4953-B0B1-034F81EC6C47}" srcOrd="4" destOrd="0" presId="urn:microsoft.com/office/officeart/2018/2/layout/IconLabelList"/>
    <dgm:cxn modelId="{C562B459-6304-47BF-8CE4-B80677C496E8}" type="presParOf" srcId="{8CC06FB0-F82F-4953-B0B1-034F81EC6C47}" destId="{F95F66BF-6BE3-423C-A710-166C466D90B2}" srcOrd="0" destOrd="0" presId="urn:microsoft.com/office/officeart/2018/2/layout/IconLabelList"/>
    <dgm:cxn modelId="{BD01485F-ED50-49CC-9C6E-EC986AE11F91}" type="presParOf" srcId="{8CC06FB0-F82F-4953-B0B1-034F81EC6C47}" destId="{5DC9DEA5-4187-48E2-8043-F43C4FC9C9A6}" srcOrd="1" destOrd="0" presId="urn:microsoft.com/office/officeart/2018/2/layout/IconLabelList"/>
    <dgm:cxn modelId="{1D290A81-5999-4E0B-B1DE-ED3304B4B3A0}" type="presParOf" srcId="{8CC06FB0-F82F-4953-B0B1-034F81EC6C47}" destId="{BD226BFA-1E61-4C5F-B132-D89AE1F700DB}" srcOrd="2" destOrd="0" presId="urn:microsoft.com/office/officeart/2018/2/layout/IconLabelList"/>
    <dgm:cxn modelId="{84FEA948-0279-4F83-81A3-857DB0DC6FFE}" type="presParOf" srcId="{C3DF4561-2598-406B-A46F-9E205FBAE76D}" destId="{072C0668-A1F4-43AC-84BB-CDD14A22385C}" srcOrd="5" destOrd="0" presId="urn:microsoft.com/office/officeart/2018/2/layout/IconLabelList"/>
    <dgm:cxn modelId="{B80711BF-6C2E-4CEE-A869-65CA8BEA824A}" type="presParOf" srcId="{C3DF4561-2598-406B-A46F-9E205FBAE76D}" destId="{1DE70CE0-B858-44CB-8CE1-5CCE3A795B58}" srcOrd="6" destOrd="0" presId="urn:microsoft.com/office/officeart/2018/2/layout/IconLabelList"/>
    <dgm:cxn modelId="{AE93E3CD-7BAC-4FBA-8921-09CB43A4F095}" type="presParOf" srcId="{1DE70CE0-B858-44CB-8CE1-5CCE3A795B58}" destId="{561FDF97-EAEB-42EA-9B7E-F662F2B0A255}" srcOrd="0" destOrd="0" presId="urn:microsoft.com/office/officeart/2018/2/layout/IconLabelList"/>
    <dgm:cxn modelId="{79F118D6-FE43-481C-9DA2-6D8B3F3E207E}" type="presParOf" srcId="{1DE70CE0-B858-44CB-8CE1-5CCE3A795B58}" destId="{82EFE33A-A7BF-4DF1-A298-9F88BFC0843F}" srcOrd="1" destOrd="0" presId="urn:microsoft.com/office/officeart/2018/2/layout/IconLabelList"/>
    <dgm:cxn modelId="{5444B346-6801-42C2-BAA0-3641E3BD7B0E}" type="presParOf" srcId="{1DE70CE0-B858-44CB-8CE1-5CCE3A795B58}" destId="{1AFC2CF0-19BF-4D47-B1CD-6D6B74F908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D710-7ECD-4457-A396-C693B4B96DEC}">
      <dsp:nvSpPr>
        <dsp:cNvPr id="0" name=""/>
        <dsp:cNvSpPr/>
      </dsp:nvSpPr>
      <dsp:spPr>
        <a:xfrm>
          <a:off x="904806" y="31561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70A28-37B2-4D6A-BD52-B016907FB26D}">
      <dsp:nvSpPr>
        <dsp:cNvPr id="0" name=""/>
        <dsp:cNvSpPr/>
      </dsp:nvSpPr>
      <dsp:spPr>
        <a:xfrm>
          <a:off x="409805" y="1809157"/>
          <a:ext cx="1800000" cy="30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Twinkl" panose="02000000000000000000" pitchFamily="2" charset="0"/>
            </a:rPr>
            <a:t>To share information about what phonics is and how it is taught at Queen’s Park.</a:t>
          </a:r>
          <a:endParaRPr lang="en-US" sz="2400" kern="1200" dirty="0">
            <a:latin typeface="Twinkl" panose="02000000000000000000" pitchFamily="2" charset="0"/>
          </a:endParaRPr>
        </a:p>
      </dsp:txBody>
      <dsp:txXfrm>
        <a:off x="409805" y="1809157"/>
        <a:ext cx="1800000" cy="3060000"/>
      </dsp:txXfrm>
    </dsp:sp>
    <dsp:sp modelId="{49BFB022-247F-4155-8E9B-66066BCD55B1}">
      <dsp:nvSpPr>
        <dsp:cNvPr id="0" name=""/>
        <dsp:cNvSpPr/>
      </dsp:nvSpPr>
      <dsp:spPr>
        <a:xfrm>
          <a:off x="3019806" y="31561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A6F4-CEC2-4323-BFB4-540032742CDD}">
      <dsp:nvSpPr>
        <dsp:cNvPr id="0" name=""/>
        <dsp:cNvSpPr/>
      </dsp:nvSpPr>
      <dsp:spPr>
        <a:xfrm>
          <a:off x="2524806" y="1809157"/>
          <a:ext cx="1800000" cy="30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Twinkl" panose="02000000000000000000" pitchFamily="2" charset="0"/>
            </a:rPr>
            <a:t>To teach the basics of phonics and some useful phonics terms</a:t>
          </a:r>
          <a:endParaRPr lang="en-US" sz="2400" kern="1200" dirty="0">
            <a:latin typeface="Twinkl" panose="02000000000000000000" pitchFamily="2" charset="0"/>
          </a:endParaRPr>
        </a:p>
      </dsp:txBody>
      <dsp:txXfrm>
        <a:off x="2524806" y="1809157"/>
        <a:ext cx="1800000" cy="3060000"/>
      </dsp:txXfrm>
    </dsp:sp>
    <dsp:sp modelId="{F95F66BF-6BE3-423C-A710-166C466D90B2}">
      <dsp:nvSpPr>
        <dsp:cNvPr id="0" name=""/>
        <dsp:cNvSpPr/>
      </dsp:nvSpPr>
      <dsp:spPr>
        <a:xfrm>
          <a:off x="5134806" y="31561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26BFA-1E61-4C5F-B132-D89AE1F700DB}">
      <dsp:nvSpPr>
        <dsp:cNvPr id="0" name=""/>
        <dsp:cNvSpPr/>
      </dsp:nvSpPr>
      <dsp:spPr>
        <a:xfrm>
          <a:off x="4639806" y="1809157"/>
          <a:ext cx="1800000" cy="30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Twinkl" panose="02000000000000000000" pitchFamily="2" charset="0"/>
            </a:rPr>
            <a:t>To give tips and suggestions about how you can support your child.</a:t>
          </a:r>
          <a:endParaRPr lang="en-US" sz="2400" kern="1200" dirty="0">
            <a:latin typeface="Twinkl" panose="02000000000000000000" pitchFamily="2" charset="0"/>
          </a:endParaRPr>
        </a:p>
      </dsp:txBody>
      <dsp:txXfrm>
        <a:off x="4639806" y="1809157"/>
        <a:ext cx="1800000" cy="3060000"/>
      </dsp:txXfrm>
    </dsp:sp>
    <dsp:sp modelId="{561FDF97-EAEB-42EA-9B7E-F662F2B0A255}">
      <dsp:nvSpPr>
        <dsp:cNvPr id="0" name=""/>
        <dsp:cNvSpPr/>
      </dsp:nvSpPr>
      <dsp:spPr>
        <a:xfrm>
          <a:off x="7249806" y="31561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C2CF0-19BF-4D47-B1CD-6D6B74F9086D}">
      <dsp:nvSpPr>
        <dsp:cNvPr id="0" name=""/>
        <dsp:cNvSpPr/>
      </dsp:nvSpPr>
      <dsp:spPr>
        <a:xfrm>
          <a:off x="6754806" y="1809157"/>
          <a:ext cx="1800000" cy="30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Twinkl" panose="02000000000000000000" pitchFamily="2" charset="0"/>
            </a:rPr>
            <a:t>To provide an opportunity for questions.</a:t>
          </a:r>
          <a:endParaRPr lang="en-US" sz="2400" kern="1200" dirty="0">
            <a:latin typeface="Twinkl" panose="02000000000000000000" pitchFamily="2" charset="0"/>
          </a:endParaRPr>
        </a:p>
      </dsp:txBody>
      <dsp:txXfrm>
        <a:off x="6754806" y="1809157"/>
        <a:ext cx="1800000" cy="30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E2F32B0-CF7E-7881-00E8-2765511130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6ED7489-A48C-DBB9-ED35-3413AB0788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6BBAF1-678A-4F92-97E2-EA9380A7B8D6}" type="datetimeFigureOut">
              <a:rPr lang="en-GB"/>
              <a:pPr>
                <a:defRPr/>
              </a:pPr>
              <a:t>11/09/2023</a:t>
            </a:fld>
            <a:endParaRPr lang="en-GB" dirty="0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C48A0D0C-ADC1-4AE3-2288-AED2E272DB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2975AF2F-CD81-110E-283D-C13D2BAF79F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6BFE6E-0F08-4E6A-BFCC-B04DC09114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D9DEC4F-62E7-9A34-1869-84470CDA68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0730A93-6303-F71F-CD5D-C282ADC205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3C604A5-90C0-C5E6-640D-3F856BDEE7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9957F022-A373-C3FA-F04B-6AE8A6DEC4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489F0E8-F956-CD57-4EE7-E191735B91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21A2722D-0B3A-3204-D5A0-309D7F172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2F1F0E-22D6-4213-8DA0-006FC1C276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704F88B-5F7D-2B2E-C4DB-716112B89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877D467-1CEA-B880-76A3-6389E721C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66480DC-DCA9-0AB4-B3CE-D10A18AC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35013" indent="-282575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31888" indent="-225425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585913" indent="-225425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38350" indent="-225425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495550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52750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09950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67150" indent="-2254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D537B4E-ED49-4969-90A7-BF80E8DDDB63}" type="slidenum">
              <a:rPr lang="en-GB" altLang="en-US" sz="1200" smtClean="0">
                <a:latin typeface="Arial" panose="020B0604020202020204" pitchFamily="34" charset="0"/>
              </a:rPr>
              <a:pPr/>
              <a:t>2</a:t>
            </a:fld>
            <a:endParaRPr lang="en-GB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CA9CE33-2824-663A-9513-2A7BB0664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03884-CA0E-4977-B0E7-8E56FF9DFB01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8B0907E-F1F2-EADE-93F7-3273BE780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41E3BC4-2CBF-7BAE-9312-2C8D1C760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9BEBCAF-EA63-661E-EEA8-E5419A4CA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BC45AF-F41C-4847-BBC3-F706789249C7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4D2B27B-B46D-2923-2DA8-D5FA1CF74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680365B-F0DF-C758-6EA8-BCB8618FE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E7FDFF0-0882-FBCC-A859-01D88069A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50514D-561E-4709-9256-3DF297703714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6A334F2-65C9-608F-D49D-F3018BB5A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542B9DD-C116-3262-9764-7723A89CE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77E19BE-8B15-1507-CA8E-B1EAF9E67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2A2991-0335-4E8D-9D03-BA08C036B839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83478B7-2B66-B97B-E0E3-69A772901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EDD1BF0-2B84-9E89-79BB-3DC7A59A9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59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041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292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611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384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74;p3:notes">
            <a:extLst>
              <a:ext uri="{FF2B5EF4-FFF2-40B4-BE49-F238E27FC236}">
                <a16:creationId xmlns:a16="http://schemas.microsoft.com/office/drawing/2014/main" id="{8F84C3C0-DDA3-B45D-955E-781D09902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English is a mix of Latin, French, 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1267" name="Google Shape;75;p3:notes">
            <a:extLst>
              <a:ext uri="{FF2B5EF4-FFF2-40B4-BE49-F238E27FC236}">
                <a16:creationId xmlns:a16="http://schemas.microsoft.com/office/drawing/2014/main" id="{45E88C60-1761-F43F-9E1A-860B4AA6F7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E5BD862-29A3-4DF6-E5BF-353D498D60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A918153-A96B-F482-725F-F2CCC0C02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3790379-3640-9118-D950-EF8B9DC6A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A4EF5BC-623A-481E-B09D-C4FD08B8932D}" type="slidenum">
              <a:rPr lang="en-GB" altLang="en-US" sz="1200" smtClean="0">
                <a:latin typeface="Calibri" panose="020F0502020204030204" pitchFamily="34" charset="0"/>
              </a:rPr>
              <a:pPr/>
              <a:t>4</a:t>
            </a:fld>
            <a:endParaRPr lang="en-GB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DDA58C3-D880-61CA-370A-F667DF965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446B7C-842A-2CB0-3F79-69ACAFE9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2CF3480-728E-41CE-5109-B3FD7FA7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C46DB8-D692-4729-830D-74CDCA2B9F2E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F0CAD09-5D44-C202-9CB0-8D7BE0EA8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D2C07-6237-43B9-AE53-90464D9BE5B1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DB35811-9464-0250-6323-478F19406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A9045FF-1829-660D-3032-C2AFCD786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F0CAD09-5D44-C202-9CB0-8D7BE0EA8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D2C07-6237-43B9-AE53-90464D9BE5B1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DB35811-9464-0250-6323-478F19406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A9045FF-1829-660D-3032-C2AFCD786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1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74;p3:notes">
            <a:extLst>
              <a:ext uri="{FF2B5EF4-FFF2-40B4-BE49-F238E27FC236}">
                <a16:creationId xmlns:a16="http://schemas.microsoft.com/office/drawing/2014/main" id="{FD57C247-A341-BDB3-DDCB-AEAE64ABE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35843" name="Google Shape;75;p3:notes">
            <a:extLst>
              <a:ext uri="{FF2B5EF4-FFF2-40B4-BE49-F238E27FC236}">
                <a16:creationId xmlns:a16="http://schemas.microsoft.com/office/drawing/2014/main" id="{4920EE04-C8CA-E7B8-882A-5FD294344DE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8E15ED7-B5E4-6478-47E3-5E60A1E3A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A28B46-4C69-4D09-BC56-9DE635B782E9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dirty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116F169-4E34-F3CD-E3CB-1DEF38C59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CEF42FA-AAA4-5C42-53B2-CF04DA6CA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860AFFC-5C68-B4B7-06EE-4816258BDC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D4892-47D6-49E4-AE33-66872272181C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AECB806-F0EA-3243-0A66-D1B86D6FF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0495094-6AB4-22D6-09EC-937A3CB2D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7429-A8A4-BEF6-FC1D-D3465BF6F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BE7C6-35B2-FB5F-9579-F7020BFE2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E9C98-CED8-BD3B-038D-63ECA600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3CD3-0154-AF71-612F-7AFE05E4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23FC0-C66A-4CBF-07BC-130AC2B7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A2C5C-A789-4180-A85A-2078098D0F0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866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CF9A-EF0D-5FED-E711-0D0D9A0F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B45F-C2BB-6D02-A56F-632FCDA54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E8B67-343D-5D65-96A5-CCFF7956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A5357-9007-2FB9-9FCD-B313FD9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CFE01-2F8A-0F22-9E6D-0F86BEC1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08232-D3A8-411C-8F0D-95F68C6E086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33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C0D79-73D6-9676-41FE-14EC6BB83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E2E9F-7B15-1835-4CAF-81FC56FAF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894F-9021-B7E6-8F63-3D578646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AFEA5-D06E-F05D-7E63-6381BF66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1A795-0093-C511-92D3-EC75D55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B4809-5D28-4091-94A2-17F57D06F77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9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bg>
      <p:bgPr>
        <a:solidFill>
          <a:srgbClr val="FFF6B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56">
            <a:extLst>
              <a:ext uri="{FF2B5EF4-FFF2-40B4-BE49-F238E27FC236}">
                <a16:creationId xmlns:a16="http://schemas.microsoft.com/office/drawing/2014/main" id="{28161697-4ECC-FAF4-07C2-24F5E8AC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2744"/>
            </a:schemeClr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17;p56">
            <a:extLst>
              <a:ext uri="{FF2B5EF4-FFF2-40B4-BE49-F238E27FC236}">
                <a16:creationId xmlns:a16="http://schemas.microsoft.com/office/drawing/2014/main" id="{1AFAD4D7-7579-D8C4-F8CB-8FBC53C12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18;p56">
            <a:extLst>
              <a:ext uri="{FF2B5EF4-FFF2-40B4-BE49-F238E27FC236}">
                <a16:creationId xmlns:a16="http://schemas.microsoft.com/office/drawing/2014/main" id="{FC7562CF-AAD0-2024-5BE5-066F95006D17}"/>
              </a:ext>
            </a:extLst>
          </p:cNvPr>
          <p:cNvSpPr/>
          <p:nvPr/>
        </p:nvSpPr>
        <p:spPr>
          <a:xfrm>
            <a:off x="457200" y="438150"/>
            <a:ext cx="8220075" cy="5957888"/>
          </a:xfrm>
          <a:prstGeom prst="roundRect">
            <a:avLst>
              <a:gd name="adj" fmla="val 0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3EE45-59E1-54A2-8663-B440BBC888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5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2FF36BB-B10E-1076-6953-E77B460860F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0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1733-59FA-1EB9-AFB8-50F5C5DC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1353-29D1-18DD-2869-3BC71D77E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DEB1-BD4D-F166-F912-A7BEC9F0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9109-5789-F827-DC75-B3CFF5A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5033F-EF88-0B05-3AC2-C704EF67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F15A3-0C1B-4CDB-B5BF-84F0929BB2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D195-2C21-5EE5-C1B5-EC840851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CAD8-C1BD-6A5E-95CF-C5133038C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8671A-0F57-4876-B98E-D4D02B6A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911DC-F59A-EA7B-A591-01B9E85F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57D57-E779-768C-5ECE-C5A34310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0D61C-EF98-4964-85AD-79E31E85EB2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9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4D2E-CCE3-96D9-90B4-62A9D72B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E3D4-0DCB-9AF7-3D07-94FC36BD4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78AA2-0ED3-C9DD-7B86-607601B7A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076D7-7FF3-DA78-0FD4-1CB25AD7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39B1B-F124-0475-B104-65B97A0C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D182E-4B02-E3EE-773C-82B0CA46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84E1E-D01F-4CF9-A7D5-C6FCAB143D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124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EFB7-4FEE-58B3-16B4-FA2B4EED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43A8C-3A24-CADD-14CA-C46457D6D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C742D-F85B-2C07-D4B3-B37A8BAB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83EC5-B2FC-0D4C-97F3-9ACAB39A1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8942E-E353-957C-0867-F32CCA605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67328-8132-DEC9-0AE4-9A2A79F2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35FC6-81E9-D2C4-C5B3-437162AF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8D6E2-5440-0973-0419-B055F04F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EC8F1-32AD-4E14-8E95-0F354F242DC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78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56D3-70E2-78F0-BAA4-0D26E03A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B6973-508A-F4D5-603B-75C9DC33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9C0A4-FC2D-3D15-B349-CBDA0AEB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B902B-D0D8-068D-3188-692C1B7E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076FF-47E2-4681-9925-44DBA8BD57E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90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52616-890C-C348-FEA2-38DD4F7A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542B8-795B-9562-75F8-2B888C7B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D1A45-2B41-05DE-F7C3-88AF7938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2B49C-BF2A-4366-80F0-1FAAEBC4087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141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625E-B1DE-5DF7-A2DB-E5940C3D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99834-523D-8DFD-BA37-CDAB4842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A0CF7-B40F-0533-2DC7-2B2B0C4FE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2C04E-5160-16A9-0B18-8505AAE9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BE803-9DB4-B2EA-C2D6-507B948C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6B56-7E69-0377-5297-52DDDCFC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2E1FB-2A52-448C-A9CD-4D9069773F9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4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64C6-0EE1-5634-AF63-92902262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C399B-CD8A-91BC-8BEA-520163157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B0CC3-F6E5-DAB3-74C0-2CC9D8C1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2946B-1883-5EC4-3E85-2921F8E0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8B07F-0CD4-DA96-FE45-85B2FCF7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E4C70-07EF-F755-19E9-21E57239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372AF-3DBB-4ECD-BFCA-A141D6DBC46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56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C1239-AAF9-7DD8-EFA1-18ED541D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7B21-E294-5ED2-A2B9-6D69ABB4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33F8-6FD8-40EA-D33E-B14E836FC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B1E36-D852-BFFD-36A0-CA96A6FFD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2826-32C7-6677-D5AE-12C1A917D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BAC2B4-721C-4144-A098-A670D4BB74D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1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zkjubQ-Ok" TargetMode="External"/><Relationship Id="rId7" Type="http://schemas.openxmlformats.org/officeDocument/2006/relationships/hyperlink" Target="https://www.youtube.com/watch?v=6qv7KLpv_p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f6Hy-dSLt8" TargetMode="External"/><Relationship Id="rId5" Type="http://schemas.openxmlformats.org/officeDocument/2006/relationships/hyperlink" Target="https://www.youtube.com/watch?v=andH6QuDoNI" TargetMode="External"/><Relationship Id="rId4" Type="http://schemas.openxmlformats.org/officeDocument/2006/relationships/hyperlink" Target="https://www.youtube.com/watch?v=T7iMt_9176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g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17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29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1" name="Picture 5" descr="http://www.queenspark.brighton-hove.sch.uk/images/stories/logo_resized.png">
            <a:extLst>
              <a:ext uri="{FF2B5EF4-FFF2-40B4-BE49-F238E27FC236}">
                <a16:creationId xmlns:a16="http://schemas.microsoft.com/office/drawing/2014/main" id="{C0057A32-4FA5-2B93-D0CA-934658D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639763"/>
            <a:ext cx="3532188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ll images">
            <a:extLst>
              <a:ext uri="{FF2B5EF4-FFF2-40B4-BE49-F238E27FC236}">
                <a16:creationId xmlns:a16="http://schemas.microsoft.com/office/drawing/2014/main" id="{E4130D7D-9A40-FF7A-D800-8AD7DABB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757613"/>
            <a:ext cx="3532188" cy="2460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id="{CFA5E0BA-E352-A48F-9608-5AD1F520D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221" y="640080"/>
            <a:ext cx="3168968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Teaching and Learning Phonics at             Queen’s Park School.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F6510E5-EB05-39E3-6EFA-3CBD1A3FF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848600" cy="1600200"/>
          </a:xfrm>
        </p:spPr>
        <p:txBody>
          <a:bodyPr/>
          <a:lstStyle/>
          <a:p>
            <a:pPr eaLnBrk="1" hangingPunct="1"/>
            <a:r>
              <a:rPr lang="en-GB" altLang="en-US" sz="3000" b="1" dirty="0">
                <a:latin typeface="Twinkl" panose="02000000000000000000" pitchFamily="2" charset="0"/>
              </a:rPr>
              <a:t>Level 2: Reception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1E11AB1-8F39-E01E-C68D-F939D94F0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712200" cy="48241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>
                <a:latin typeface="Twinkl" panose="02000000000000000000" pitchFamily="2" charset="0"/>
              </a:rPr>
              <a:t>Children will learn their first 19 phonemes/ graphemes </a:t>
            </a:r>
            <a:r>
              <a:rPr lang="en-GB" altLang="en-US" sz="2400" b="1" dirty="0">
                <a:solidFill>
                  <a:srgbClr val="7030A0"/>
                </a:solidFill>
                <a:latin typeface="Twinkl" panose="02000000000000000000" pitchFamily="2" charset="0"/>
              </a:rPr>
              <a:t>(pure sounds)</a:t>
            </a:r>
            <a:r>
              <a:rPr lang="en-GB" altLang="en-US" sz="2400" dirty="0">
                <a:latin typeface="Twinkl" panose="02000000000000000000" pitchFamily="2" charset="0"/>
              </a:rPr>
              <a:t>: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Set 1:  s  a  t  p    			Set 2:  </a:t>
            </a:r>
            <a:r>
              <a:rPr lang="en-GB" altLang="en-US" sz="2400" dirty="0" err="1">
                <a:solidFill>
                  <a:srgbClr val="FF0000"/>
                </a:solidFill>
                <a:latin typeface="Twinkl" panose="02000000000000000000" pitchFamily="2" charset="0"/>
              </a:rPr>
              <a:t>i</a:t>
            </a: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   n   m  d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Set 3:  g  o  c  k    			Set 4:  ck e  u  r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Set 5:  h   b  l   f  ff  </a:t>
            </a:r>
            <a:r>
              <a:rPr lang="en-GB" altLang="en-US" sz="2400" dirty="0" err="1">
                <a:solidFill>
                  <a:srgbClr val="FF0000"/>
                </a:solidFill>
                <a:latin typeface="Twinkl" panose="02000000000000000000" pitchFamily="2" charset="0"/>
              </a:rPr>
              <a:t>ll</a:t>
            </a: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 ss </a:t>
            </a:r>
          </a:p>
          <a:p>
            <a:pPr eaLnBrk="1" hangingPunct="1"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Twinkl" panose="02000000000000000000" pitchFamily="2" charset="0"/>
            </a:endParaRPr>
          </a:p>
          <a:p>
            <a:pPr eaLnBrk="1" hangingPunct="1"/>
            <a:r>
              <a:rPr lang="en-GB" altLang="en-US" sz="2400" dirty="0">
                <a:latin typeface="Twinkl" panose="02000000000000000000" pitchFamily="2" charset="0"/>
              </a:rPr>
              <a:t>They will use these phonemes to read and spell simple “consonant-vowel-consonant” (CVC) words: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               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 sat, tap, dig, duck, rug, puff, hill, hiss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        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All these words contain 3 phonemes.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049F00B-470E-3633-8A1D-69FFA7DBA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0"/>
            <a:ext cx="8686800" cy="1268760"/>
          </a:xfrm>
        </p:spPr>
        <p:txBody>
          <a:bodyPr/>
          <a:lstStyle/>
          <a:p>
            <a:pPr eaLnBrk="1" hangingPunct="1"/>
            <a:r>
              <a:rPr lang="en-GB" altLang="en-US" sz="3000" b="1" dirty="0">
                <a:latin typeface="Twinkl" panose="02000000000000000000" pitchFamily="2" charset="0"/>
              </a:rPr>
              <a:t>Level 3: </a:t>
            </a:r>
            <a:r>
              <a:rPr lang="en-GB" altLang="en-US" sz="3000" b="1" dirty="0" smtClean="0">
                <a:latin typeface="Twinkl" panose="02000000000000000000" pitchFamily="2" charset="0"/>
              </a:rPr>
              <a:t>Reception</a:t>
            </a:r>
            <a:endParaRPr lang="en-GB" altLang="en-US" sz="3000" b="1" dirty="0">
              <a:latin typeface="Twinkl" panose="02000000000000000000" pitchFamily="2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F0E7CD1-C45F-0503-3936-6F0DE9C0EE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8748713" cy="501387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>
                <a:latin typeface="Twinkl" panose="02000000000000000000" pitchFamily="2" charset="0"/>
              </a:rPr>
              <a:t>Children will enter Level 3 once they know the first 19 phonemes and can blend and segment to read and spell CVC words.</a:t>
            </a:r>
          </a:p>
          <a:p>
            <a:pPr eaLnBrk="1" hangingPunct="1"/>
            <a:r>
              <a:rPr lang="en-GB" altLang="en-US" sz="2400" dirty="0">
                <a:latin typeface="Twinkl" panose="02000000000000000000" pitchFamily="2" charset="0"/>
              </a:rPr>
              <a:t>They will learn another 26 phonemes: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			j, v, w, x, y, z,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zz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qu</a:t>
            </a:r>
            <a:endParaRPr lang="en-GB" altLang="en-US" sz="2800" dirty="0">
              <a:solidFill>
                <a:srgbClr val="FF0000"/>
              </a:solidFill>
              <a:latin typeface="Twinkl" panose="020000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latin typeface="Twinkl" panose="02000000000000000000" pitchFamily="2" charset="0"/>
              </a:rPr>
              <a:t>Consonant digraphs: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ch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  sh,  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th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  ng.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   ai,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ee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igh,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oa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oo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ar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or,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ur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ow, oi, ear, air, ure, er</a:t>
            </a:r>
          </a:p>
          <a:p>
            <a:pPr eaLnBrk="1" hangingPunct="1"/>
            <a:r>
              <a:rPr lang="en-GB" altLang="en-US" sz="2400" dirty="0">
                <a:latin typeface="Twinkl" panose="02000000000000000000" pitchFamily="2" charset="0"/>
              </a:rPr>
              <a:t>They will use these phonemes (and the ones from level 2) to read and spell words:  </a:t>
            </a:r>
          </a:p>
          <a:p>
            <a:pPr eaLnBrk="1" hangingPunct="1"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                   </a:t>
            </a: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chip, shop, thin, ring, pain, feet, night,    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                       boat, boot, look, farm, fork, burn,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FF0000"/>
                </a:solidFill>
                <a:latin typeface="Twinkl" panose="02000000000000000000" pitchFamily="2" charset="0"/>
              </a:rPr>
              <a:t>		                town, coin, dear, fair, sure</a:t>
            </a:r>
            <a:endParaRPr lang="en-GB" altLang="en-US" sz="2400" dirty="0">
              <a:latin typeface="Twinkl" panose="02000000000000000000" pitchFamily="2" charset="0"/>
            </a:endParaRPr>
          </a:p>
          <a:p>
            <a:r>
              <a:rPr lang="en-GB" altLang="en-US" sz="2400" dirty="0">
                <a:latin typeface="Twinkl" panose="02000000000000000000" pitchFamily="2" charset="0"/>
              </a:rPr>
              <a:t>They will learn new common exception (tricky) words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16EE391-A3AE-3DE6-CEF8-2EB86B655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3" y="-292100"/>
            <a:ext cx="86868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latin typeface="Twinkl" panose="02000000000000000000" pitchFamily="2" charset="0"/>
              </a:rPr>
              <a:t>Level 4: </a:t>
            </a:r>
            <a:r>
              <a:rPr lang="en-GB" altLang="en-US" sz="2400" b="1" dirty="0" smtClean="0">
                <a:latin typeface="Twinkl" panose="02000000000000000000" pitchFamily="2" charset="0"/>
              </a:rPr>
              <a:t>Reception</a:t>
            </a:r>
            <a:endParaRPr lang="en-GB" altLang="en-US" sz="2400" b="1" dirty="0">
              <a:latin typeface="Twinkl" panose="02000000000000000000" pitchFamily="2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67E172B-AD59-8BDF-F9F6-D4C0606854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348880"/>
            <a:ext cx="8748713" cy="4221783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latin typeface="Twinkl" panose="02000000000000000000" pitchFamily="2" charset="0"/>
              </a:rPr>
              <a:t>Children will enter phase 4 once they know all of the level 2 and 3 phonemes and can blend and segment to read and spell CVC words.</a:t>
            </a:r>
          </a:p>
          <a:p>
            <a:pPr eaLnBrk="1" hangingPunct="1"/>
            <a:r>
              <a:rPr lang="en-GB" altLang="en-US" sz="2400" dirty="0">
                <a:latin typeface="Twinkl" panose="02000000000000000000" pitchFamily="2" charset="0"/>
              </a:rPr>
              <a:t>They will not learn any new phonemes in this level. </a:t>
            </a:r>
          </a:p>
          <a:p>
            <a:pPr eaLnBrk="1" hangingPunct="1"/>
            <a:r>
              <a:rPr lang="en-US" altLang="en-US" sz="2400" dirty="0">
                <a:latin typeface="Twinkl" panose="02000000000000000000" pitchFamily="2" charset="0"/>
              </a:rPr>
              <a:t>They will learn to blend </a:t>
            </a:r>
            <a:r>
              <a:rPr lang="en-GB" altLang="en-US" sz="2400" dirty="0">
                <a:latin typeface="Twinkl" panose="02000000000000000000" pitchFamily="2" charset="0"/>
              </a:rPr>
              <a:t>adjacent consonants at the beginning and end of words. 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			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st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  bl,  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fl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 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nk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spl</a:t>
            </a:r>
            <a:r>
              <a:rPr lang="en-GB" altLang="en-US" sz="2800" dirty="0">
                <a:solidFill>
                  <a:srgbClr val="FF0000"/>
                </a:solidFill>
                <a:latin typeface="Twinkl" panose="02000000000000000000" pitchFamily="2" charset="0"/>
              </a:rPr>
              <a:t>, </a:t>
            </a:r>
            <a:r>
              <a:rPr lang="en-GB" altLang="en-US" sz="2800" dirty="0" err="1">
                <a:solidFill>
                  <a:srgbClr val="FF0000"/>
                </a:solidFill>
                <a:latin typeface="Twinkl" panose="02000000000000000000" pitchFamily="2" charset="0"/>
              </a:rPr>
              <a:t>spr</a:t>
            </a:r>
            <a:endParaRPr lang="en-GB" altLang="en-US" sz="2800" dirty="0">
              <a:solidFill>
                <a:srgbClr val="FF0000"/>
              </a:solidFill>
              <a:latin typeface="Twinkl" panose="02000000000000000000" pitchFamily="2" charset="0"/>
            </a:endParaRPr>
          </a:p>
          <a:p>
            <a:pPr eaLnBrk="1" hangingPunct="1"/>
            <a:r>
              <a:rPr lang="en-GB" altLang="en-US" sz="2400" dirty="0">
                <a:latin typeface="Twinkl" panose="02000000000000000000" pitchFamily="2" charset="0"/>
              </a:rPr>
              <a:t>They will learn new common exception (tricky) words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5B1B497-7A8B-3EE8-08E7-30FE12F4F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3" y="-16799"/>
            <a:ext cx="86868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latin typeface="Twinkl" panose="02000000000000000000" pitchFamily="2" charset="0"/>
              </a:rPr>
              <a:t>Level 5: Year </a:t>
            </a:r>
            <a:r>
              <a:rPr lang="en-GB" altLang="en-US" sz="2400" b="1" dirty="0" smtClean="0">
                <a:latin typeface="Twinkl" panose="02000000000000000000" pitchFamily="2" charset="0"/>
              </a:rPr>
              <a:t>1</a:t>
            </a:r>
            <a:endParaRPr lang="en-GB" altLang="en-US" sz="2400" b="1" dirty="0">
              <a:latin typeface="Twinkl" panose="02000000000000000000" pitchFamily="2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6736A19-22A4-A5A1-0F42-6B0EB9CFA5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8748713" cy="4328840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>
                <a:latin typeface="Twinkl" panose="02000000000000000000" pitchFamily="2" charset="0"/>
              </a:rPr>
              <a:t>learn alternative graphemes for known phonemes e.g. </a:t>
            </a:r>
            <a:r>
              <a:rPr lang="en-GB" sz="3000" b="1" dirty="0" err="1">
                <a:latin typeface="Twinkl" panose="02000000000000000000" pitchFamily="2" charset="0"/>
              </a:rPr>
              <a:t>ou</a:t>
            </a:r>
            <a:r>
              <a:rPr lang="en-GB" sz="3000" dirty="0">
                <a:latin typeface="Twinkl" panose="02000000000000000000" pitchFamily="2" charset="0"/>
              </a:rPr>
              <a:t> (sh</a:t>
            </a:r>
            <a:r>
              <a:rPr lang="en-GB" sz="3000" b="1" dirty="0">
                <a:latin typeface="Twinkl" panose="02000000000000000000" pitchFamily="2" charset="0"/>
              </a:rPr>
              <a:t>ou</a:t>
            </a:r>
            <a:r>
              <a:rPr lang="en-GB" sz="3000" dirty="0">
                <a:latin typeface="Twinkl" panose="02000000000000000000" pitchFamily="2" charset="0"/>
              </a:rPr>
              <a:t>t) saying </a:t>
            </a:r>
            <a:r>
              <a:rPr lang="en-GB" sz="3000" b="1" dirty="0">
                <a:latin typeface="Twinkl" panose="02000000000000000000" pitchFamily="2" charset="0"/>
              </a:rPr>
              <a:t>ow</a:t>
            </a:r>
            <a:r>
              <a:rPr lang="en-GB" sz="3000" dirty="0">
                <a:latin typeface="Twinkl" panose="02000000000000000000" pitchFamily="2" charset="0"/>
              </a:rPr>
              <a:t> (c</a:t>
            </a:r>
            <a:r>
              <a:rPr lang="en-GB" sz="3000" b="1" dirty="0">
                <a:latin typeface="Twinkl" panose="02000000000000000000" pitchFamily="2" charset="0"/>
              </a:rPr>
              <a:t>ow</a:t>
            </a:r>
            <a:r>
              <a:rPr lang="en-GB" sz="3000" dirty="0">
                <a:latin typeface="Twinkl" panose="02000000000000000000" pitchFamily="2" charset="0"/>
              </a:rPr>
              <a:t>)</a:t>
            </a:r>
          </a:p>
          <a:p>
            <a:pPr eaLnBrk="1" hangingPunct="1">
              <a:defRPr/>
            </a:pPr>
            <a:r>
              <a:rPr lang="en-GB" sz="3000" dirty="0">
                <a:latin typeface="Twinkl" panose="02000000000000000000" pitchFamily="2" charset="0"/>
              </a:rPr>
              <a:t>learn alternative pronunciations of known graphemes e.g. </a:t>
            </a:r>
            <a:r>
              <a:rPr lang="en-GB" sz="3000" dirty="0" err="1">
                <a:latin typeface="Twinkl" panose="02000000000000000000" pitchFamily="2" charset="0"/>
              </a:rPr>
              <a:t>ch</a:t>
            </a:r>
            <a:r>
              <a:rPr lang="en-GB" sz="3000" dirty="0">
                <a:latin typeface="Twinkl" panose="02000000000000000000" pitchFamily="2" charset="0"/>
              </a:rPr>
              <a:t> (</a:t>
            </a:r>
            <a:r>
              <a:rPr lang="en-GB" sz="3000" b="1" dirty="0">
                <a:latin typeface="Twinkl" panose="02000000000000000000" pitchFamily="2" charset="0"/>
              </a:rPr>
              <a:t>ch</a:t>
            </a:r>
            <a:r>
              <a:rPr lang="en-GB" sz="3000" dirty="0">
                <a:latin typeface="Twinkl" panose="02000000000000000000" pitchFamily="2" charset="0"/>
              </a:rPr>
              <a:t>ur</a:t>
            </a:r>
            <a:r>
              <a:rPr lang="en-GB" sz="3000" b="1" dirty="0">
                <a:latin typeface="Twinkl" panose="02000000000000000000" pitchFamily="2" charset="0"/>
              </a:rPr>
              <a:t>ch</a:t>
            </a:r>
            <a:r>
              <a:rPr lang="en-GB" sz="3000" dirty="0">
                <a:latin typeface="Twinkl" panose="02000000000000000000" pitchFamily="2" charset="0"/>
              </a:rPr>
              <a:t>) saying </a:t>
            </a:r>
            <a:r>
              <a:rPr lang="en-GB" sz="3000" b="1" dirty="0" err="1">
                <a:latin typeface="Twinkl" panose="02000000000000000000" pitchFamily="2" charset="0"/>
              </a:rPr>
              <a:t>ch</a:t>
            </a:r>
            <a:r>
              <a:rPr lang="en-GB" sz="3000" dirty="0">
                <a:latin typeface="Twinkl" panose="02000000000000000000" pitchFamily="2" charset="0"/>
              </a:rPr>
              <a:t> (</a:t>
            </a:r>
            <a:r>
              <a:rPr lang="en-GB" sz="3000" b="1" dirty="0">
                <a:latin typeface="Twinkl" panose="02000000000000000000" pitchFamily="2" charset="0"/>
              </a:rPr>
              <a:t>ch</a:t>
            </a:r>
            <a:r>
              <a:rPr lang="en-GB" sz="3000" dirty="0">
                <a:latin typeface="Twinkl" panose="02000000000000000000" pitchFamily="2" charset="0"/>
              </a:rPr>
              <a:t>ef)</a:t>
            </a:r>
          </a:p>
          <a:p>
            <a:pPr eaLnBrk="1" hangingPunct="1">
              <a:defRPr/>
            </a:pPr>
            <a:r>
              <a:rPr lang="en-GB" sz="3000" dirty="0">
                <a:latin typeface="Twinkl" panose="02000000000000000000" pitchFamily="2" charset="0"/>
              </a:rPr>
              <a:t>introduce split digraphs    make bike these</a:t>
            </a:r>
          </a:p>
          <a:p>
            <a:pPr eaLnBrk="1" hangingPunct="1">
              <a:defRPr/>
            </a:pPr>
            <a:r>
              <a:rPr lang="en-GB" sz="3000" dirty="0">
                <a:latin typeface="Twinkl" panose="02000000000000000000" pitchFamily="2" charset="0"/>
              </a:rPr>
              <a:t>introduce suffixes and prefixes: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3000" b="1" dirty="0">
                <a:latin typeface="Twinkl" panose="02000000000000000000" pitchFamily="2" charset="0"/>
              </a:rPr>
              <a:t>un</a:t>
            </a:r>
            <a:r>
              <a:rPr lang="en-GB" sz="3000" dirty="0">
                <a:latin typeface="Twinkl" panose="02000000000000000000" pitchFamily="2" charset="0"/>
              </a:rPr>
              <a:t>kind warm</a:t>
            </a:r>
            <a:r>
              <a:rPr lang="en-GB" sz="3000" b="1" dirty="0">
                <a:latin typeface="Twinkl" panose="02000000000000000000" pitchFamily="2" charset="0"/>
              </a:rPr>
              <a:t>er</a:t>
            </a:r>
            <a:r>
              <a:rPr lang="en-GB" sz="3000" dirty="0">
                <a:latin typeface="Twinkl" panose="02000000000000000000" pitchFamily="2" charset="0"/>
              </a:rPr>
              <a:t> cold</a:t>
            </a:r>
            <a:r>
              <a:rPr lang="en-GB" sz="3000" b="1" dirty="0">
                <a:latin typeface="Twinkl" panose="02000000000000000000" pitchFamily="2" charset="0"/>
              </a:rPr>
              <a:t>est</a:t>
            </a:r>
            <a:r>
              <a:rPr lang="en-GB" sz="3000" dirty="0">
                <a:latin typeface="Twinkl" panose="02000000000000000000" pitchFamily="2" charset="0"/>
              </a:rPr>
              <a:t>  jump</a:t>
            </a:r>
            <a:r>
              <a:rPr lang="en-GB" sz="3000" b="1" dirty="0">
                <a:latin typeface="Twinkl" panose="02000000000000000000" pitchFamily="2" charset="0"/>
              </a:rPr>
              <a:t>ed </a:t>
            </a:r>
            <a:r>
              <a:rPr lang="en-GB" sz="3000" dirty="0">
                <a:latin typeface="Twinkl" panose="02000000000000000000" pitchFamily="2" charset="0"/>
              </a:rPr>
              <a:t>chair</a:t>
            </a:r>
            <a:r>
              <a:rPr lang="en-GB" sz="3000" b="1" dirty="0">
                <a:latin typeface="Twinkl" panose="02000000000000000000" pitchFamily="2" charset="0"/>
              </a:rPr>
              <a:t>s </a:t>
            </a:r>
            <a:r>
              <a:rPr lang="en-GB" sz="3000" dirty="0">
                <a:latin typeface="Twinkl" panose="02000000000000000000" pitchFamily="2" charset="0"/>
              </a:rPr>
              <a:t>fox</a:t>
            </a:r>
            <a:r>
              <a:rPr lang="en-GB" sz="3000" b="1" dirty="0">
                <a:latin typeface="Twinkl" panose="02000000000000000000" pitchFamily="2" charset="0"/>
              </a:rPr>
              <a:t>es</a:t>
            </a:r>
          </a:p>
          <a:p>
            <a:pPr eaLnBrk="1" hangingPunct="1">
              <a:defRPr/>
            </a:pPr>
            <a:r>
              <a:rPr lang="en-GB" sz="3000" dirty="0">
                <a:latin typeface="Twinkl" panose="02000000000000000000" pitchFamily="2" charset="0"/>
              </a:rPr>
              <a:t>learn to read and spell more common exception words. </a:t>
            </a:r>
            <a:endParaRPr lang="en-GB" altLang="en-US" sz="3000" dirty="0">
              <a:solidFill>
                <a:srgbClr val="FF0000"/>
              </a:solidFill>
              <a:latin typeface="Twinkl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806077B-F2BE-D4B1-7A0B-B40FF5160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16" y="-177900"/>
            <a:ext cx="86868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>
                <a:latin typeface="Twinkl" panose="02000000000000000000" pitchFamily="2" charset="0"/>
              </a:rPr>
              <a:t>Level 6: Year 2</a:t>
            </a:r>
            <a:br>
              <a:rPr lang="en-GB" altLang="en-US" sz="2400" b="1" dirty="0">
                <a:latin typeface="Twinkl" panose="02000000000000000000" pitchFamily="2" charset="0"/>
              </a:rPr>
            </a:br>
            <a:endParaRPr lang="en-GB" altLang="en-US" sz="2400" b="1" dirty="0">
              <a:latin typeface="Twinkl" panose="02000000000000000000" pitchFamily="2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940AC3A-E0D9-752A-8B58-EA5F912578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8748713" cy="5445125"/>
          </a:xfrm>
        </p:spPr>
        <p:txBody>
          <a:bodyPr/>
          <a:lstStyle/>
          <a:p>
            <a:pPr eaLnBrk="1" hangingPunct="1"/>
            <a:r>
              <a:rPr lang="en-GB" altLang="en-US" sz="2200" dirty="0">
                <a:latin typeface="Twinkl" panose="02000000000000000000" pitchFamily="2" charset="0"/>
              </a:rPr>
              <a:t>develop children’s knowledge of spelling patterns and best-guess grapheme selection</a:t>
            </a:r>
          </a:p>
          <a:p>
            <a:pPr eaLnBrk="1" hangingPunct="1"/>
            <a:r>
              <a:rPr lang="en-GB" altLang="en-US" sz="2200" dirty="0">
                <a:latin typeface="Twinkl" panose="02000000000000000000" pitchFamily="2" charset="0"/>
              </a:rPr>
              <a:t>learn more alternative graphemes for known phonemes</a:t>
            </a:r>
          </a:p>
          <a:p>
            <a:pPr eaLnBrk="1" hangingPunct="1"/>
            <a:r>
              <a:rPr lang="en-GB" altLang="en-US" sz="2200" dirty="0">
                <a:latin typeface="Twinkl" panose="02000000000000000000" pitchFamily="2" charset="0"/>
              </a:rPr>
              <a:t>learn more alternative pronunciations for known graphemes</a:t>
            </a:r>
          </a:p>
          <a:p>
            <a:pPr eaLnBrk="1" hangingPunct="1"/>
            <a:r>
              <a:rPr lang="en-GB" altLang="en-US" sz="2200" dirty="0">
                <a:latin typeface="Twinkl" panose="02000000000000000000" pitchFamily="2" charset="0"/>
              </a:rPr>
              <a:t>develop an understanding of the spelling rules for adding suffixes and prefixes</a:t>
            </a:r>
          </a:p>
          <a:p>
            <a:pPr eaLnBrk="1" hangingPunct="1"/>
            <a:r>
              <a:rPr lang="en-GB" altLang="en-US" sz="2200" dirty="0">
                <a:latin typeface="Twinkl" panose="02000000000000000000" pitchFamily="2" charset="0"/>
              </a:rPr>
              <a:t>introduce homophones/near homophones and contractions</a:t>
            </a:r>
          </a:p>
          <a:p>
            <a:pPr eaLnBrk="1" hangingPunct="1"/>
            <a:r>
              <a:rPr lang="en-GB" altLang="en-US" sz="2200" dirty="0">
                <a:latin typeface="Twinkl" panose="02000000000000000000" pitchFamily="2" charset="0"/>
              </a:rPr>
              <a:t>learn to spell more common exception words; </a:t>
            </a:r>
          </a:p>
          <a:p>
            <a:pPr eaLnBrk="1" hangingPunct="1"/>
            <a:r>
              <a:rPr lang="en-GB" altLang="en-US" sz="2200" dirty="0">
                <a:latin typeface="Twinkl" panose="02000000000000000000" pitchFamily="2" charset="0"/>
              </a:rPr>
              <a:t>develop their understanding of grammar rules</a:t>
            </a:r>
          </a:p>
          <a:p>
            <a:pPr eaLnBrk="1" hangingPunct="1"/>
            <a:r>
              <a:rPr lang="en-GB" altLang="en-US" sz="2200" dirty="0">
                <a:latin typeface="Twinkl" panose="02000000000000000000" pitchFamily="2" charset="0"/>
              </a:rPr>
              <a:t>learn effective writing techniques including editing and proofreading</a:t>
            </a:r>
            <a:endParaRPr lang="en-GB" altLang="en-US" sz="2200" dirty="0">
              <a:solidFill>
                <a:srgbClr val="FF0000"/>
              </a:solidFill>
              <a:latin typeface="Twinkl" panose="020000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208963" cy="65556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solidFill>
                <a:schemeClr val="accent6"/>
              </a:solidFill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800" dirty="0">
              <a:solidFill>
                <a:srgbClr val="FF0000"/>
              </a:solidFill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Children are introduced to a new sound through a story (s).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Children learn an action to help them remember the sound.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Children listen to words containing the sound (snake, horse).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Children learn a handwriting phrase to help them write the letter 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Children begin to orally blend simple words (sun, sat).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Children will encounter the sound in the indoor and outdoor environment. </a:t>
            </a: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winkl" panose="02000000000000000000" pitchFamily="2" charset="0"/>
              </a:rPr>
              <a:t>A Twinkl Lesson in Reception</a:t>
            </a:r>
          </a:p>
        </p:txBody>
      </p:sp>
    </p:spTree>
    <p:extLst>
      <p:ext uri="{BB962C8B-B14F-4D97-AF65-F5344CB8AC3E}">
        <p14:creationId xmlns:p14="http://schemas.microsoft.com/office/powerpoint/2010/main" val="172708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61"/>
            <a:ext cx="9036496" cy="6124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en-US" sz="2800" dirty="0">
              <a:solidFill>
                <a:srgbClr val="FF0000"/>
              </a:solidFill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Twinkl" panose="02000000000000000000" pitchFamily="2" charset="0"/>
              </a:rPr>
              <a:t>Continue to read daily; poetry, songs, fiction and non-fiction; talk about what you read to help develop comprehension.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Twinkl" panose="02000000000000000000" pitchFamily="2" charset="0"/>
              </a:rPr>
              <a:t>Learn the Twinkl actions to help your child remember the sounds they learn.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Twinkl" panose="02000000000000000000" pitchFamily="2" charset="0"/>
              </a:rPr>
              <a:t>Notice words which contain the sound children are learning.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Twinkl" panose="02000000000000000000" pitchFamily="2" charset="0"/>
              </a:rPr>
              <a:t>Use the handwriting phrases and practice forming letters in a fun way (in the air with a pointy finger, in sand, in the bath, etc.). </a:t>
            </a:r>
            <a:endParaRPr lang="en-GB" altLang="en-US" sz="2400" dirty="0" smtClean="0"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 smtClean="0">
                <a:latin typeface="Twinkl" panose="02000000000000000000" pitchFamily="2" charset="0"/>
              </a:rPr>
              <a:t>Complete </a:t>
            </a:r>
            <a:r>
              <a:rPr lang="en-GB" altLang="en-US" sz="2400" dirty="0">
                <a:latin typeface="Twinkl" panose="02000000000000000000" pitchFamily="2" charset="0"/>
              </a:rPr>
              <a:t>the weekly homework linked to the sounds we have learned. 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561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winkl" panose="02000000000000000000" pitchFamily="2" charset="0"/>
              </a:rPr>
              <a:t>How can I support my child?</a:t>
            </a:r>
          </a:p>
        </p:txBody>
      </p:sp>
    </p:spTree>
    <p:extLst>
      <p:ext uri="{BB962C8B-B14F-4D97-AF65-F5344CB8AC3E}">
        <p14:creationId xmlns:p14="http://schemas.microsoft.com/office/powerpoint/2010/main" val="213887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30505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525"/>
            <a:ext cx="245745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15888"/>
            <a:ext cx="24574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3284538"/>
            <a:ext cx="25161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61"/>
            <a:ext cx="9036496" cy="4585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Twinkl" panose="02000000000000000000" pitchFamily="2" charset="0"/>
              </a:rPr>
              <a:t>Have a go at oral blending. Say the sounds in simple words like s-u-n and see if your children can say the whole word. *Remember they must be pure sounds!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Twinkl" panose="02000000000000000000" pitchFamily="2" charset="0"/>
              </a:rPr>
              <a:t>Once your child starts bringing home a reading book, have a go at reading every day. You could read the book to your child first to give them the confidence to have a go on their own. It’s not a test</a:t>
            </a:r>
            <a:r>
              <a:rPr lang="en-GB" altLang="en-US" sz="2400" dirty="0" smtClean="0">
                <a:latin typeface="Twinkl" panose="02000000000000000000" pitchFamily="2" charset="0"/>
              </a:rPr>
              <a:t>!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400" dirty="0" smtClean="0">
                <a:latin typeface="Twinkl" panose="02000000000000000000" pitchFamily="2" charset="0"/>
              </a:rPr>
              <a:t>Playing games such as I Spy….something beginning with </a:t>
            </a:r>
            <a:r>
              <a:rPr lang="en-GB" altLang="en-US" sz="2400" dirty="0" err="1" smtClean="0">
                <a:latin typeface="Twinkl" panose="02000000000000000000" pitchFamily="2" charset="0"/>
              </a:rPr>
              <a:t>ssss</a:t>
            </a: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561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winkl" panose="02000000000000000000" pitchFamily="2" charset="0"/>
              </a:rPr>
              <a:t>How can I support my child?</a:t>
            </a:r>
          </a:p>
        </p:txBody>
      </p:sp>
    </p:spTree>
    <p:extLst>
      <p:ext uri="{BB962C8B-B14F-4D97-AF65-F5344CB8AC3E}">
        <p14:creationId xmlns:p14="http://schemas.microsoft.com/office/powerpoint/2010/main" val="207769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61"/>
            <a:ext cx="9036496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561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winkl" panose="02000000000000000000" pitchFamily="2" charset="0"/>
              </a:rPr>
              <a:t>How can I support my child?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2D01D-052E-C043-202D-38F8528A6FDF}"/>
              </a:ext>
            </a:extLst>
          </p:cNvPr>
          <p:cNvSpPr txBox="1"/>
          <p:nvPr/>
        </p:nvSpPr>
        <p:spPr>
          <a:xfrm>
            <a:off x="251520" y="1412776"/>
            <a:ext cx="8352927" cy="463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Useful Twinkl links to help support your child in phonics and reading: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	Actions for Level 2 sounds: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https://www.youtube.com/watch?v=0SzkjubQ-Ok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	Information about pure sounds: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https://www.youtube.com/watch?v=T7iMt_9176w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	Twinkl Tricky Word Songs: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https://www.youtube.com/watch?v=andH6QuDoNI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	Information about Twinkl Phonics and Rhino Reader Books: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https://www.youtube.com/watch?v=mf6Hy-dSLt8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	An introduction to Twinkl Go: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https://www.youtube.com/watch?v=6qv7KLpv_pE</a:t>
            </a:r>
            <a:endParaRPr lang="en-GB" sz="1800" kern="100" dirty="0">
              <a:effectLst/>
              <a:latin typeface="Twinkl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8579-2FBF-C322-8B8C-B71EE59F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76672"/>
            <a:ext cx="6870700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Twinkl" panose="02000000000000000000" pitchFamily="2" charset="0"/>
                <a:ea typeface="+mn-ea"/>
                <a:cs typeface="+mn-cs"/>
              </a:rPr>
              <a:t>Aims of the session</a:t>
            </a:r>
            <a:endParaRPr lang="en-GB" dirty="0">
              <a:latin typeface="Twinkl" panose="02000000000000000000" pitchFamily="2" charset="0"/>
            </a:endParaRPr>
          </a:p>
        </p:txBody>
      </p:sp>
      <p:graphicFrame>
        <p:nvGraphicFramePr>
          <p:cNvPr id="8197" name="Content Placeholder 2">
            <a:extLst>
              <a:ext uri="{FF2B5EF4-FFF2-40B4-BE49-F238E27FC236}">
                <a16:creationId xmlns:a16="http://schemas.microsoft.com/office/drawing/2014/main" id="{F55A58E9-7BE7-4463-CDFE-0DA9A21F4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873267"/>
              </p:ext>
            </p:extLst>
          </p:nvPr>
        </p:nvGraphicFramePr>
        <p:xfrm>
          <a:off x="179388" y="1412875"/>
          <a:ext cx="896461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561"/>
            <a:ext cx="9036496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400" dirty="0">
              <a:latin typeface="Twinkl" panose="02000000000000000000" pitchFamily="2" charset="0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4EABA583-8B70-6E3A-38A3-0CC41BC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561"/>
            <a:ext cx="8604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winkl" panose="02000000000000000000" pitchFamily="2" charset="0"/>
              </a:rPr>
              <a:t>Rhino Readers and Twinkl 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2D01D-052E-C043-202D-38F8528A6FDF}"/>
              </a:ext>
            </a:extLst>
          </p:cNvPr>
          <p:cNvSpPr txBox="1"/>
          <p:nvPr/>
        </p:nvSpPr>
        <p:spPr>
          <a:xfrm>
            <a:off x="251520" y="1412776"/>
            <a:ext cx="8352927" cy="4062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Rhino Readers are Twinkl’s levelled books which match the sounds your child is learning. The main characters are familiar – Kit, Sam, Mum and Dad.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kern="100" dirty="0">
              <a:latin typeface="Twinkl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Twinkl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Twinkl Go is a simple, online platform where you can access books that have been set by the teacher. A guide is included but here is an example with the  code that you can use straight away: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kern="100" dirty="0">
              <a:latin typeface="Twinkl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kern="100" dirty="0">
              <a:effectLst/>
              <a:latin typeface="Twinkl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kern="100" dirty="0">
              <a:latin typeface="Twinkl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kern="100" dirty="0">
              <a:effectLst/>
              <a:latin typeface="Twinkl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Twinkl Thi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https://www.twinkl.co.uk/go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69B979-2DE3-EE13-5F05-657F29828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3762"/>
              </p:ext>
            </p:extLst>
          </p:nvPr>
        </p:nvGraphicFramePr>
        <p:xfrm>
          <a:off x="1019492" y="3511550"/>
          <a:ext cx="7105015" cy="97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485">
                  <a:extLst>
                    <a:ext uri="{9D8B030D-6E8A-4147-A177-3AD203B41FA5}">
                      <a16:colId xmlns:a16="http://schemas.microsoft.com/office/drawing/2014/main" val="489097831"/>
                    </a:ext>
                  </a:extLst>
                </a:gridCol>
                <a:gridCol w="2374265">
                  <a:extLst>
                    <a:ext uri="{9D8B030D-6E8A-4147-A177-3AD203B41FA5}">
                      <a16:colId xmlns:a16="http://schemas.microsoft.com/office/drawing/2014/main" val="192148125"/>
                    </a:ext>
                  </a:extLst>
                </a:gridCol>
                <a:gridCol w="2374265">
                  <a:extLst>
                    <a:ext uri="{9D8B030D-6E8A-4147-A177-3AD203B41FA5}">
                      <a16:colId xmlns:a16="http://schemas.microsoft.com/office/drawing/2014/main" val="898391187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Code Expiry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25910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Level 2a books and 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KT6098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  <a:r>
                        <a:rPr lang="en-GB" sz="2000" baseline="30000" dirty="0">
                          <a:effectLst/>
                        </a:rPr>
                        <a:t>th</a:t>
                      </a:r>
                      <a:r>
                        <a:rPr lang="en-GB" sz="2000" dirty="0">
                          <a:effectLst/>
                        </a:rPr>
                        <a:t> November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563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19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79;p3">
            <a:extLst>
              <a:ext uri="{FF2B5EF4-FFF2-40B4-BE49-F238E27FC236}">
                <a16:creationId xmlns:a16="http://schemas.microsoft.com/office/drawing/2014/main" id="{575B079F-74A3-A37D-9FBC-307AE78A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4624"/>
            <a:ext cx="8432800" cy="854075"/>
          </a:xfrm>
          <a:prstGeom prst="roundRect">
            <a:avLst>
              <a:gd name="adj" fmla="val 50000"/>
            </a:avLst>
          </a:prstGeom>
          <a:solidFill>
            <a:srgbClr val="0079C1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9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3">
              <a:spcBef>
                <a:spcPct val="0"/>
              </a:spcBef>
              <a:buClr>
                <a:srgbClr val="FFFFFF"/>
              </a:buClr>
              <a:buSzPts val="1800"/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 panose="02000000000000000000" pitchFamily="2" charset="0"/>
              </a:rPr>
              <a:t>Did You Know…?</a:t>
            </a:r>
            <a:endParaRPr lang="en-US" altLang="en-US" sz="4000" b="1" dirty="0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EE561FA0-2A08-F923-92BD-CCE7F2AFB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86075"/>
            <a:ext cx="5324475" cy="3760788"/>
          </a:xfrm>
          <a:prstGeom prst="rect">
            <a:avLst/>
          </a:prstGeom>
          <a:noFill/>
          <a:ln w="22225">
            <a:solidFill>
              <a:srgbClr val="E400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7">
            <a:extLst>
              <a:ext uri="{FF2B5EF4-FFF2-40B4-BE49-F238E27FC236}">
                <a16:creationId xmlns:a16="http://schemas.microsoft.com/office/drawing/2014/main" id="{8BA790D8-0D5D-4687-2262-B944E065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671763"/>
            <a:ext cx="3103562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A298B9D-5FEA-EB43-FF93-EA065215C7EC}"/>
              </a:ext>
            </a:extLst>
          </p:cNvPr>
          <p:cNvSpPr/>
          <p:nvPr/>
        </p:nvSpPr>
        <p:spPr>
          <a:xfrm>
            <a:off x="0" y="692696"/>
            <a:ext cx="8788400" cy="2060575"/>
          </a:xfrm>
          <a:prstGeom prst="wedgeRoundRectCallout">
            <a:avLst>
              <a:gd name="adj1" fmla="val 27386"/>
              <a:gd name="adj2" fmla="val 76408"/>
              <a:gd name="adj3" fmla="val 16667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BD8D4-0101-2F85-98C4-0A71A554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931863"/>
            <a:ext cx="843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 are </a:t>
            </a:r>
            <a:r>
              <a:rPr lang="en-GB" altLang="en-US" sz="2400" b="1" dirty="0">
                <a:latin typeface="Twinkl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 letters </a:t>
            </a:r>
            <a:r>
              <a:rPr lang="en-GB" altLang="en-US" sz="2400" dirty="0">
                <a:latin typeface="Twinkl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alphabet but there are </a:t>
            </a:r>
            <a:r>
              <a:rPr lang="en-GB" altLang="en-US" sz="2400" b="1" dirty="0">
                <a:latin typeface="Twinkl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sounds</a:t>
            </a:r>
            <a:r>
              <a:rPr lang="en-GB" altLang="en-US" sz="2400" dirty="0">
                <a:latin typeface="Twinkl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over </a:t>
            </a:r>
            <a:r>
              <a:rPr lang="en-GB" altLang="en-US" sz="2400" b="1" dirty="0">
                <a:latin typeface="Twinkl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different ways of spelling them.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winkl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is why English is one of the most complex languages to learn!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519867C3-8FDE-5801-5AE0-EB01195D5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9913" y="-157163"/>
            <a:ext cx="8220075" cy="993776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Twinkl" panose="02000000000000000000" pitchFamily="2" charset="0"/>
              </a:rPr>
              <a:t>What Is Phonics?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8F2D534-A0EA-0292-42F9-E5EF98099AC9}"/>
              </a:ext>
            </a:extLst>
          </p:cNvPr>
          <p:cNvSpPr/>
          <p:nvPr/>
        </p:nvSpPr>
        <p:spPr>
          <a:xfrm>
            <a:off x="354013" y="836613"/>
            <a:ext cx="8435975" cy="54006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Twinkl" panose="02000000000000000000" pitchFamily="2" charset="0"/>
              </a:rPr>
              <a:t>Phonics is a method for teaching reading and writing.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Twinkl" panose="02000000000000000000" pitchFamily="2" charset="0"/>
              </a:rPr>
              <a:t>It develops phonemic awareness – the ability to hear, recognise and use the sounds within words.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Twinkl" panose="02000000000000000000" pitchFamily="2" charset="0"/>
              </a:rPr>
              <a:t>It teaches the correspondence between phonemes (sounds) and the graphemes (letters) that represent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Twinkl" panose="02000000000000000000" pitchFamily="2" charset="0"/>
              </a:rPr>
              <a:t>Phonics is currently the main way in which children in British primary schools are taught to read in their earliest years.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tx1"/>
                </a:solidFill>
                <a:latin typeface="Twinkl" panose="02000000000000000000" pitchFamily="2" charset="0"/>
              </a:rPr>
              <a:t>Children will also be taught other skills, such as whole-word recognition (see ‘tricky words’), book skills and a love and enjoyment of reading.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59443308-F04B-DC6A-F339-52DA7450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-459432"/>
            <a:ext cx="8208963" cy="69865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At Queen’s Park we use ‘The Twinkl Systematic Synthetic Phonics Programme’ to teach phonics. This is split into 6 levels.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In Reception we aim to cover Levels 1 – 4. 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In Y1 we aim to cover </a:t>
            </a:r>
            <a:r>
              <a:rPr lang="en-GB" altLang="en-US" sz="2800" dirty="0" smtClean="0">
                <a:latin typeface="Twinkl" panose="02000000000000000000" pitchFamily="2" charset="0"/>
              </a:rPr>
              <a:t>Level 5</a:t>
            </a:r>
            <a:endParaRPr lang="en-GB" altLang="en-US" sz="2800" dirty="0">
              <a:latin typeface="Twinkl" panose="02000000000000000000" pitchFamily="2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In Y2 we aim to cover </a:t>
            </a:r>
            <a:r>
              <a:rPr lang="en-GB" altLang="en-US" sz="2800" dirty="0" smtClean="0">
                <a:latin typeface="Twinkl" panose="02000000000000000000" pitchFamily="2" charset="0"/>
              </a:rPr>
              <a:t>level 6</a:t>
            </a:r>
            <a:endParaRPr lang="en-GB" altLang="en-US" sz="2800" dirty="0">
              <a:latin typeface="Twinkl" panose="02000000000000000000" pitchFamily="2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GB" altLang="en-US" sz="2800" dirty="0">
              <a:latin typeface="Twinkl" panose="02000000000000000000" pitchFamily="2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Twinkl" panose="02000000000000000000" pitchFamily="2" charset="0"/>
              </a:rPr>
              <a:t>Every child in Reception, Y1 and Y2 learns daily phonics at their level. This is approximately 30 mins a day.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800" dirty="0">
              <a:latin typeface="Twinkl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51AA3E4-64EA-0762-9DF2-20A45AD9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1700" y="-99392"/>
            <a:ext cx="6870700" cy="828675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Twinkl" panose="02000000000000000000" pitchFamily="2" charset="0"/>
              </a:rPr>
              <a:t>Phonics Terminology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44F227D-BCCD-C6D5-73EF-32F6CC5306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" y="835024"/>
            <a:ext cx="9036496" cy="5870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Phoneme 		- 	</a:t>
            </a:r>
            <a:r>
              <a:rPr lang="en-GB" altLang="en-US" sz="2400" dirty="0">
                <a:latin typeface="Twinkl" panose="02000000000000000000" pitchFamily="2" charset="0"/>
              </a:rPr>
              <a:t>Phonemes are sounds that can be heard 					in words e.g. c-a-t.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Grapheme	-	</a:t>
            </a:r>
            <a:r>
              <a:rPr lang="en-GB" altLang="en-US" sz="2400" dirty="0">
                <a:latin typeface="Twinkl" panose="02000000000000000000" pitchFamily="2" charset="0"/>
              </a:rPr>
              <a:t>This is how a phoneme is written down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					e.g.  ai   ay   a   a-e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Blending</a:t>
            </a:r>
            <a:r>
              <a:rPr lang="en-GB" altLang="en-US" sz="2400" dirty="0">
                <a:latin typeface="Twinkl" panose="02000000000000000000" pitchFamily="2" charset="0"/>
              </a:rPr>
              <a:t>		-	Children need to be able to hear the 					separate sounds in a word and then 					blend them together to say the whole word.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Segmenting</a:t>
            </a:r>
            <a:r>
              <a:rPr lang="en-GB" altLang="en-US" sz="2400" dirty="0">
                <a:latin typeface="Twinkl" panose="02000000000000000000" pitchFamily="2" charset="0"/>
              </a:rPr>
              <a:t> 	-	Children need to be able to hear a whole 				word and say every sound that they 					hear. Segmenting is breaking a word 					down into separate letter sounds. </a:t>
            </a:r>
            <a:endParaRPr lang="en-GB" altLang="en-US" sz="2400" dirty="0" smtClean="0">
              <a:latin typeface="Twinkl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dirty="0" smtClean="0">
                <a:solidFill>
                  <a:srgbClr val="7030A0"/>
                </a:solidFill>
                <a:latin typeface="Twinkl" panose="02000000000000000000" pitchFamily="2" charset="0"/>
              </a:rPr>
              <a:t>Decode</a:t>
            </a:r>
            <a:r>
              <a:rPr lang="en-GB" altLang="en-US" sz="2400" dirty="0" smtClean="0">
                <a:latin typeface="Twinkl" panose="02000000000000000000" pitchFamily="2" charset="0"/>
              </a:rPr>
              <a:t>		-	The ability to segment and blend words.</a:t>
            </a:r>
            <a:endParaRPr lang="en-GB" altLang="en-US" sz="2400" dirty="0">
              <a:latin typeface="Twinkl" panose="02000000000000000000" pitchFamily="2" charset="0"/>
            </a:endParaRPr>
          </a:p>
          <a:p>
            <a:pPr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Phoneme frame </a:t>
            </a:r>
            <a:r>
              <a:rPr lang="en-GB" altLang="en-US" sz="2400" dirty="0">
                <a:latin typeface="Twinkl" panose="02000000000000000000" pitchFamily="2" charset="0"/>
              </a:rPr>
              <a:t>-	 We say each phoneme and blend them</a:t>
            </a:r>
          </a:p>
          <a:p>
            <a:pPr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Sound buttons          </a:t>
            </a:r>
            <a:r>
              <a:rPr lang="en-GB" altLang="en-US" sz="2400" dirty="0">
                <a:latin typeface="Twinkl" panose="02000000000000000000" pitchFamily="2" charset="0"/>
              </a:rPr>
              <a:t>together to read the word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				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3200" b="1" i="1" dirty="0"/>
          </a:p>
          <a:p>
            <a:pPr eaLnBrk="1" hangingPunct="1">
              <a:lnSpc>
                <a:spcPct val="80000"/>
              </a:lnSpc>
            </a:pPr>
            <a:endParaRPr lang="en-GB" altLang="en-US" sz="32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8D4E9E9-E1FC-CA35-781D-C96FC8FA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7DB7C-5EA7-8AEB-5820-B65DDD41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6086674"/>
            <a:ext cx="2664296" cy="688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51AA3E4-64EA-0762-9DF2-20A45AD91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anose="02000000000000000000" pitchFamily="2" charset="0"/>
              </a:rPr>
              <a:t>Phonics Terminology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44F227D-BCCD-C6D5-73EF-32F6CC5306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" y="835024"/>
            <a:ext cx="9036496" cy="5870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Digraph 		-	</a:t>
            </a:r>
            <a:r>
              <a:rPr lang="en-GB" altLang="en-US" sz="2400" dirty="0">
                <a:latin typeface="Twinkl" panose="02000000000000000000" pitchFamily="2" charset="0"/>
              </a:rPr>
              <a:t>This means that the phoneme comprises of 				two letters that make one sound.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 					e.g. ai, ck, sh, ss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Split Digraph 	-	</a:t>
            </a:r>
            <a:r>
              <a:rPr lang="en-GB" altLang="en-US" sz="2400" dirty="0">
                <a:latin typeface="Twinkl" panose="02000000000000000000" pitchFamily="2" charset="0"/>
              </a:rPr>
              <a:t>A phoneme with two letters which are 					separated by another letter.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					E.g. make  like   stone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solidFill>
                <a:srgbClr val="660066"/>
              </a:solidFill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Trigraph	-		</a:t>
            </a:r>
            <a:r>
              <a:rPr lang="en-GB" altLang="en-US" sz="2400" dirty="0">
                <a:latin typeface="Twinkl" panose="02000000000000000000" pitchFamily="2" charset="0"/>
              </a:rPr>
              <a:t>This means that the phoneme comprises of 				three letters e.g. air, ear, ure, igh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Tricky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(Common Exception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660066"/>
                </a:solidFill>
                <a:latin typeface="Twinkl" panose="02000000000000000000" pitchFamily="2" charset="0"/>
              </a:rPr>
              <a:t>Words)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solidFill>
                <a:srgbClr val="660066"/>
              </a:solidFill>
              <a:latin typeface="Twinkl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				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dirty="0">
              <a:latin typeface="Twinkl" panose="02000000000000000000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3200" b="1" i="1" dirty="0"/>
          </a:p>
          <a:p>
            <a:pPr eaLnBrk="1" hangingPunct="1">
              <a:lnSpc>
                <a:spcPct val="80000"/>
              </a:lnSpc>
            </a:pPr>
            <a:endParaRPr lang="en-GB" altLang="en-US" sz="32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/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D9FC907-3748-0474-8637-39A4F8CC788F}"/>
              </a:ext>
            </a:extLst>
          </p:cNvPr>
          <p:cNvSpPr/>
          <p:nvPr/>
        </p:nvSpPr>
        <p:spPr>
          <a:xfrm>
            <a:off x="3707904" y="2708920"/>
            <a:ext cx="368769" cy="334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E9AEED9C-C09E-F94A-A1C4-B36E35842B7E}"/>
              </a:ext>
            </a:extLst>
          </p:cNvPr>
          <p:cNvSpPr/>
          <p:nvPr/>
        </p:nvSpPr>
        <p:spPr>
          <a:xfrm>
            <a:off x="4427984" y="2708920"/>
            <a:ext cx="368769" cy="334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8BA80A24-B2BF-F862-30F8-F356D0DC6571}"/>
              </a:ext>
            </a:extLst>
          </p:cNvPr>
          <p:cNvSpPr/>
          <p:nvPr/>
        </p:nvSpPr>
        <p:spPr>
          <a:xfrm>
            <a:off x="5364088" y="2708920"/>
            <a:ext cx="368769" cy="334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D8FD7-D445-17F0-9210-08D8D7F20F01}"/>
              </a:ext>
            </a:extLst>
          </p:cNvPr>
          <p:cNvSpPr txBox="1"/>
          <p:nvPr/>
        </p:nvSpPr>
        <p:spPr>
          <a:xfrm>
            <a:off x="2915816" y="4755912"/>
            <a:ext cx="5976664" cy="1654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GB" altLang="en-US" sz="2400" dirty="0">
                <a:latin typeface="Twinkl" panose="02000000000000000000" pitchFamily="2" charset="0"/>
              </a:rPr>
              <a:t>Words which can’t be blended; children learn to read at sight.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GB" altLang="en-US" sz="3200" b="1" dirty="0">
                <a:solidFill>
                  <a:srgbClr val="000066"/>
                </a:solidFill>
                <a:latin typeface="Twinkl" panose="02000000000000000000" pitchFamily="2" charset="0"/>
              </a:rPr>
              <a:t>I 	go    no 	 to	 the	   into</a:t>
            </a:r>
          </a:p>
        </p:txBody>
      </p:sp>
    </p:spTree>
    <p:extLst>
      <p:ext uri="{BB962C8B-B14F-4D97-AF65-F5344CB8AC3E}">
        <p14:creationId xmlns:p14="http://schemas.microsoft.com/office/powerpoint/2010/main" val="223918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79;p3">
            <a:extLst>
              <a:ext uri="{FF2B5EF4-FFF2-40B4-BE49-F238E27FC236}">
                <a16:creationId xmlns:a16="http://schemas.microsoft.com/office/drawing/2014/main" id="{81088631-93F9-C4DB-A441-B88E03BC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263525"/>
            <a:ext cx="8432800" cy="854075"/>
          </a:xfrm>
          <a:prstGeom prst="roundRect">
            <a:avLst>
              <a:gd name="adj" fmla="val 50000"/>
            </a:avLst>
          </a:prstGeom>
          <a:solidFill>
            <a:srgbClr val="0079C1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9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3">
              <a:spcBef>
                <a:spcPct val="0"/>
              </a:spcBef>
              <a:buClr>
                <a:srgbClr val="FFFFFF"/>
              </a:buClr>
              <a:buSzPts val="1800"/>
              <a:buFontTx/>
              <a:buNone/>
            </a:pPr>
            <a:r>
              <a:rPr lang="en-GB" alt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 panose="02000000000000000000" pitchFamily="2" charset="0"/>
              </a:rPr>
              <a:t>Twinkl Phonics</a:t>
            </a:r>
            <a:endParaRPr lang="en-US" altLang="en-US" sz="4000" b="1" dirty="0"/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59112E2F-DFE9-8473-F861-B69F7F1CB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86075"/>
            <a:ext cx="5324475" cy="3760788"/>
          </a:xfrm>
          <a:prstGeom prst="rect">
            <a:avLst/>
          </a:prstGeom>
          <a:noFill/>
          <a:ln w="22225">
            <a:solidFill>
              <a:srgbClr val="E400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7">
            <a:extLst>
              <a:ext uri="{FF2B5EF4-FFF2-40B4-BE49-F238E27FC236}">
                <a16:creationId xmlns:a16="http://schemas.microsoft.com/office/drawing/2014/main" id="{25FA3B4A-E690-5E5E-C377-86EB0157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671763"/>
            <a:ext cx="3103562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0134ACBA-35F4-2BB4-E1C7-3773CFF6921D}"/>
              </a:ext>
            </a:extLst>
          </p:cNvPr>
          <p:cNvSpPr/>
          <p:nvPr/>
        </p:nvSpPr>
        <p:spPr>
          <a:xfrm>
            <a:off x="4889500" y="825500"/>
            <a:ext cx="3898900" cy="1727200"/>
          </a:xfrm>
          <a:prstGeom prst="wedgeRoundRectCallout">
            <a:avLst>
              <a:gd name="adj1" fmla="val 7181"/>
              <a:gd name="adj2" fmla="val 70069"/>
              <a:gd name="adj3" fmla="val 16667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22" name="TextBox 2">
            <a:extLst>
              <a:ext uri="{FF2B5EF4-FFF2-40B4-BE49-F238E27FC236}">
                <a16:creationId xmlns:a16="http://schemas.microsoft.com/office/drawing/2014/main" id="{67AF77F2-A820-10BF-9DB5-36EA187EB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117600"/>
            <a:ext cx="35988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200" dirty="0"/>
              <a:t>What are the six levels?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CD57BE9-B8FA-6D80-8E17-FA9164B46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04813"/>
            <a:ext cx="885698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000" b="1" dirty="0">
                <a:latin typeface="Twinkl" panose="02000000000000000000" pitchFamily="2" charset="0"/>
              </a:rPr>
              <a:t>Level 1: Nursery - Getting ready for phonics</a:t>
            </a:r>
            <a:br>
              <a:rPr lang="en-GB" altLang="en-US" sz="3000" b="1" dirty="0">
                <a:latin typeface="Twinkl" panose="02000000000000000000" pitchFamily="2" charset="0"/>
              </a:rPr>
            </a:br>
            <a:r>
              <a:rPr lang="en-GB" altLang="en-US" sz="3000" b="1" dirty="0">
                <a:solidFill>
                  <a:schemeClr val="accent6"/>
                </a:solidFill>
                <a:latin typeface="Twinkl" panose="02000000000000000000" pitchFamily="2" charset="0"/>
              </a:rPr>
              <a:t>Increasing children’s Sound Awareness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79B8947-D1EE-F9A0-E89E-806A89C1A2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118" y="2045075"/>
            <a:ext cx="8497763" cy="289609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Twinkl" panose="02000000000000000000" pitchFamily="2" charset="0"/>
              </a:rPr>
              <a:t>Hearing and discriminating between environmental sounds.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Twinkl" panose="02000000000000000000" pitchFamily="2" charset="0"/>
              </a:rPr>
              <a:t>Hearing and discriminating between instrumental sounds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Twinkl" panose="02000000000000000000" pitchFamily="2" charset="0"/>
              </a:rPr>
              <a:t>Hearing the sounds that our bodies make (e.g. clapping, stamping)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Twinkl" panose="02000000000000000000" pitchFamily="2" charset="0"/>
              </a:rPr>
              <a:t>Rhythm and rhyme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Twinkl" panose="02000000000000000000" pitchFamily="2" charset="0"/>
              </a:rPr>
              <a:t>Alliteration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Twinkl" panose="02000000000000000000" pitchFamily="2" charset="0"/>
              </a:rPr>
              <a:t>Voice sounds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Twinkl" panose="02000000000000000000" pitchFamily="2" charset="0"/>
              </a:rPr>
              <a:t>Oral blending and segmenting (e.g. hearing that d-o-g makes ‘dog’)</a:t>
            </a:r>
          </a:p>
          <a:p>
            <a:pPr eaLnBrk="1" hangingPunct="1">
              <a:buFontTx/>
              <a:buNone/>
              <a:defRPr/>
            </a:pPr>
            <a:endParaRPr lang="en-GB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2b8890-c562-4cfd-a7f7-d8a2b543bc1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6F927CC2124788995EA1422DF1B2" ma:contentTypeVersion="14" ma:contentTypeDescription="Create a new document." ma:contentTypeScope="" ma:versionID="c596d5ec61fdb3aca1980fbee9723618">
  <xsd:schema xmlns:xsd="http://www.w3.org/2001/XMLSchema" xmlns:xs="http://www.w3.org/2001/XMLSchema" xmlns:p="http://schemas.microsoft.com/office/2006/metadata/properties" xmlns:ns3="042b8890-c562-4cfd-a7f7-d8a2b543bc16" xmlns:ns4="4f749d70-4e1c-420b-ba89-7a79fdfb55a0" targetNamespace="http://schemas.microsoft.com/office/2006/metadata/properties" ma:root="true" ma:fieldsID="616413f86923171ad440d7f083c81321" ns3:_="" ns4:_="">
    <xsd:import namespace="042b8890-c562-4cfd-a7f7-d8a2b543bc16"/>
    <xsd:import namespace="4f749d70-4e1c-420b-ba89-7a79fdfb55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b8890-c562-4cfd-a7f7-d8a2b543b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49d70-4e1c-420b-ba89-7a79fdfb5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CD80F7-1586-489D-9A8C-3DFF04BE4D81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f749d70-4e1c-420b-ba89-7a79fdfb55a0"/>
    <ds:schemaRef ds:uri="042b8890-c562-4cfd-a7f7-d8a2b543bc1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264FB8-4230-443F-8D7C-FB11C79C0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b8890-c562-4cfd-a7f7-d8a2b543bc16"/>
    <ds:schemaRef ds:uri="4f749d70-4e1c-420b-ba89-7a79fdfb5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1A4D6D-8E30-4C26-A5EA-EB632D41A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1007</Words>
  <Application>Microsoft Office PowerPoint</Application>
  <PresentationFormat>On-screen Show (4:3)</PresentationFormat>
  <Paragraphs>194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Roboto</vt:lpstr>
      <vt:lpstr>Times New Roman</vt:lpstr>
      <vt:lpstr>Twinkl</vt:lpstr>
      <vt:lpstr>Twinkl Light</vt:lpstr>
      <vt:lpstr>Twinkl SemiBold</vt:lpstr>
      <vt:lpstr>Twinkl Thin</vt:lpstr>
      <vt:lpstr>Wingdings</vt:lpstr>
      <vt:lpstr>Office Theme</vt:lpstr>
      <vt:lpstr> Teaching and Learning Phonics at             Queen’s Park School.</vt:lpstr>
      <vt:lpstr>Aims of the session</vt:lpstr>
      <vt:lpstr>PowerPoint Presentation</vt:lpstr>
      <vt:lpstr>What Is Phonics?</vt:lpstr>
      <vt:lpstr>PowerPoint Presentation</vt:lpstr>
      <vt:lpstr>Phonics Terminology</vt:lpstr>
      <vt:lpstr>Phonics Terminology</vt:lpstr>
      <vt:lpstr>PowerPoint Presentation</vt:lpstr>
      <vt:lpstr>Level 1: Nursery - Getting ready for phonics Increasing children’s Sound Awareness</vt:lpstr>
      <vt:lpstr>Level 2: Reception</vt:lpstr>
      <vt:lpstr>Level 3: Reception</vt:lpstr>
      <vt:lpstr>Level 4: Reception</vt:lpstr>
      <vt:lpstr>Level 5: Year 1</vt:lpstr>
      <vt:lpstr>Level 6: Year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Herts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workshop</dc:title>
  <dc:creator>Ann Scorer</dc:creator>
  <cp:lastModifiedBy>Kat Tweddle</cp:lastModifiedBy>
  <cp:revision>140</cp:revision>
  <cp:lastPrinted>2018-12-07T09:09:04Z</cp:lastPrinted>
  <dcterms:created xsi:type="dcterms:W3CDTF">2007-10-08T19:26:14Z</dcterms:created>
  <dcterms:modified xsi:type="dcterms:W3CDTF">2023-09-11T15:26:59Z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0x010100E02D6F927CC2124788995EA1422DF1B2</vt:lpwstr>
  </property>
</Properties>
</file>